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63" r:id="rId3"/>
    <p:sldId id="269" r:id="rId4"/>
    <p:sldId id="264" r:id="rId5"/>
    <p:sldId id="266" r:id="rId6"/>
    <p:sldId id="267" r:id="rId7"/>
    <p:sldId id="268" r:id="rId8"/>
    <p:sldId id="271" r:id="rId9"/>
    <p:sldId id="272" r:id="rId10"/>
    <p:sldId id="273" r:id="rId11"/>
    <p:sldId id="275" r:id="rId12"/>
    <p:sldId id="274" r:id="rId13"/>
    <p:sldId id="276" r:id="rId14"/>
    <p:sldId id="278" r:id="rId15"/>
    <p:sldId id="280" r:id="rId16"/>
    <p:sldId id="279" r:id="rId17"/>
    <p:sldId id="277" r:id="rId18"/>
    <p:sldId id="270" r:id="rId19"/>
    <p:sldId id="287" r:id="rId20"/>
    <p:sldId id="286" r:id="rId21"/>
    <p:sldId id="284" r:id="rId22"/>
    <p:sldId id="283" r:id="rId23"/>
    <p:sldId id="282" r:id="rId24"/>
    <p:sldId id="281" r:id="rId25"/>
    <p:sldId id="288" r:id="rId26"/>
    <p:sldId id="289" r:id="rId27"/>
    <p:sldId id="291" r:id="rId28"/>
    <p:sldId id="292" r:id="rId29"/>
    <p:sldId id="293" r:id="rId30"/>
    <p:sldId id="294" r:id="rId31"/>
    <p:sldId id="295" r:id="rId32"/>
    <p:sldId id="296" r:id="rId33"/>
    <p:sldId id="298" r:id="rId34"/>
    <p:sldId id="299" r:id="rId35"/>
    <p:sldId id="300" r:id="rId36"/>
    <p:sldId id="301" r:id="rId37"/>
    <p:sldId id="302" r:id="rId38"/>
    <p:sldId id="303" r:id="rId39"/>
    <p:sldId id="307" r:id="rId40"/>
    <p:sldId id="306" r:id="rId41"/>
    <p:sldId id="305" r:id="rId42"/>
    <p:sldId id="30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58"/>
  </p:normalViewPr>
  <p:slideViewPr>
    <p:cSldViewPr snapToGrid="0">
      <p:cViewPr varScale="1">
        <p:scale>
          <a:sx n="109" d="100"/>
          <a:sy n="109" d="100"/>
        </p:scale>
        <p:origin x="216"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667C9A-D701-2541-9B78-3D1B5C703EB4}" type="datetimeFigureOut">
              <a:rPr lang="en-US" smtClean="0"/>
              <a:t>11/15/24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F8BF0-B3B2-A74D-A24B-1A67C5D298C4}" type="slidenum">
              <a:rPr lang="en-US" smtClean="0"/>
              <a:t>‹#›</a:t>
            </a:fld>
            <a:endParaRPr lang="en-US"/>
          </a:p>
        </p:txBody>
      </p:sp>
    </p:spTree>
    <p:extLst>
      <p:ext uri="{BB962C8B-B14F-4D97-AF65-F5344CB8AC3E}">
        <p14:creationId xmlns:p14="http://schemas.microsoft.com/office/powerpoint/2010/main" val="3693513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7F8BF0-B3B2-A74D-A24B-1A67C5D298C4}" type="slidenum">
              <a:rPr lang="en-US" smtClean="0"/>
              <a:t>41</a:t>
            </a:fld>
            <a:endParaRPr lang="en-US"/>
          </a:p>
        </p:txBody>
      </p:sp>
    </p:spTree>
    <p:extLst>
      <p:ext uri="{BB962C8B-B14F-4D97-AF65-F5344CB8AC3E}">
        <p14:creationId xmlns:p14="http://schemas.microsoft.com/office/powerpoint/2010/main" val="3752972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C6368-0AB4-9E70-1168-17CC847FBF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8AA278-4BF8-AD27-F47F-857CEBD278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2FC2A4-03D9-D610-2305-EA7E51A685A7}"/>
              </a:ext>
            </a:extLst>
          </p:cNvPr>
          <p:cNvSpPr>
            <a:spLocks noGrp="1"/>
          </p:cNvSpPr>
          <p:nvPr>
            <p:ph type="dt" sz="half" idx="10"/>
          </p:nvPr>
        </p:nvSpPr>
        <p:spPr/>
        <p:txBody>
          <a:bodyPr/>
          <a:lstStyle/>
          <a:p>
            <a:fld id="{D3284D22-6834-834C-9AB1-B66A09B30C39}" type="datetimeFigureOut">
              <a:rPr lang="en-US" smtClean="0"/>
              <a:t>11/15/24</a:t>
            </a:fld>
            <a:endParaRPr lang="en-US"/>
          </a:p>
        </p:txBody>
      </p:sp>
      <p:sp>
        <p:nvSpPr>
          <p:cNvPr id="5" name="Footer Placeholder 4">
            <a:extLst>
              <a:ext uri="{FF2B5EF4-FFF2-40B4-BE49-F238E27FC236}">
                <a16:creationId xmlns:a16="http://schemas.microsoft.com/office/drawing/2014/main" id="{0AAD0D61-D9A8-7216-4348-E24C01ECE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8CB73-E009-DBB7-3E6E-07089873710C}"/>
              </a:ext>
            </a:extLst>
          </p:cNvPr>
          <p:cNvSpPr>
            <a:spLocks noGrp="1"/>
          </p:cNvSpPr>
          <p:nvPr>
            <p:ph type="sldNum" sz="quarter" idx="12"/>
          </p:nvPr>
        </p:nvSpPr>
        <p:spPr/>
        <p:txBody>
          <a:bodyPr/>
          <a:lstStyle/>
          <a:p>
            <a:fld id="{9FB77418-E3A1-A141-B1E9-E16D91FAAB79}" type="slidenum">
              <a:rPr lang="en-US" smtClean="0"/>
              <a:t>‹#›</a:t>
            </a:fld>
            <a:endParaRPr lang="en-US"/>
          </a:p>
        </p:txBody>
      </p:sp>
    </p:spTree>
    <p:extLst>
      <p:ext uri="{BB962C8B-B14F-4D97-AF65-F5344CB8AC3E}">
        <p14:creationId xmlns:p14="http://schemas.microsoft.com/office/powerpoint/2010/main" val="1841783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86AA9-B026-9B34-1B05-CF26FBC378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3BF7B1-4522-2F09-F473-4AAE3DAD14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CCF46-01F1-A4AB-A5DF-FDF45D6A699F}"/>
              </a:ext>
            </a:extLst>
          </p:cNvPr>
          <p:cNvSpPr>
            <a:spLocks noGrp="1"/>
          </p:cNvSpPr>
          <p:nvPr>
            <p:ph type="dt" sz="half" idx="10"/>
          </p:nvPr>
        </p:nvSpPr>
        <p:spPr/>
        <p:txBody>
          <a:bodyPr/>
          <a:lstStyle/>
          <a:p>
            <a:fld id="{D3284D22-6834-834C-9AB1-B66A09B30C39}" type="datetimeFigureOut">
              <a:rPr lang="en-US" smtClean="0"/>
              <a:t>11/15/24</a:t>
            </a:fld>
            <a:endParaRPr lang="en-US"/>
          </a:p>
        </p:txBody>
      </p:sp>
      <p:sp>
        <p:nvSpPr>
          <p:cNvPr id="5" name="Footer Placeholder 4">
            <a:extLst>
              <a:ext uri="{FF2B5EF4-FFF2-40B4-BE49-F238E27FC236}">
                <a16:creationId xmlns:a16="http://schemas.microsoft.com/office/drawing/2014/main" id="{EBB56B23-A9AF-B5A0-7186-77E733CC6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9D72F-F70E-7C39-B2D4-DA6A6074D9BA}"/>
              </a:ext>
            </a:extLst>
          </p:cNvPr>
          <p:cNvSpPr>
            <a:spLocks noGrp="1"/>
          </p:cNvSpPr>
          <p:nvPr>
            <p:ph type="sldNum" sz="quarter" idx="12"/>
          </p:nvPr>
        </p:nvSpPr>
        <p:spPr/>
        <p:txBody>
          <a:bodyPr/>
          <a:lstStyle/>
          <a:p>
            <a:fld id="{9FB77418-E3A1-A141-B1E9-E16D91FAAB79}" type="slidenum">
              <a:rPr lang="en-US" smtClean="0"/>
              <a:t>‹#›</a:t>
            </a:fld>
            <a:endParaRPr lang="en-US"/>
          </a:p>
        </p:txBody>
      </p:sp>
    </p:spTree>
    <p:extLst>
      <p:ext uri="{BB962C8B-B14F-4D97-AF65-F5344CB8AC3E}">
        <p14:creationId xmlns:p14="http://schemas.microsoft.com/office/powerpoint/2010/main" val="685138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72D5C0-7217-29AA-5371-4EA0E04F46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2FEBED-A5BA-46BF-F23E-32F2F4865E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A6729-8CCB-659B-81C4-5A2857E5E249}"/>
              </a:ext>
            </a:extLst>
          </p:cNvPr>
          <p:cNvSpPr>
            <a:spLocks noGrp="1"/>
          </p:cNvSpPr>
          <p:nvPr>
            <p:ph type="dt" sz="half" idx="10"/>
          </p:nvPr>
        </p:nvSpPr>
        <p:spPr/>
        <p:txBody>
          <a:bodyPr/>
          <a:lstStyle/>
          <a:p>
            <a:fld id="{D3284D22-6834-834C-9AB1-B66A09B30C39}" type="datetimeFigureOut">
              <a:rPr lang="en-US" smtClean="0"/>
              <a:t>11/15/24</a:t>
            </a:fld>
            <a:endParaRPr lang="en-US"/>
          </a:p>
        </p:txBody>
      </p:sp>
      <p:sp>
        <p:nvSpPr>
          <p:cNvPr id="5" name="Footer Placeholder 4">
            <a:extLst>
              <a:ext uri="{FF2B5EF4-FFF2-40B4-BE49-F238E27FC236}">
                <a16:creationId xmlns:a16="http://schemas.microsoft.com/office/drawing/2014/main" id="{A4A36BB0-17EB-84E2-430D-75F7F26F0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05AD6-AA13-0BDA-BCF2-848112E42FFC}"/>
              </a:ext>
            </a:extLst>
          </p:cNvPr>
          <p:cNvSpPr>
            <a:spLocks noGrp="1"/>
          </p:cNvSpPr>
          <p:nvPr>
            <p:ph type="sldNum" sz="quarter" idx="12"/>
          </p:nvPr>
        </p:nvSpPr>
        <p:spPr/>
        <p:txBody>
          <a:bodyPr/>
          <a:lstStyle/>
          <a:p>
            <a:fld id="{9FB77418-E3A1-A141-B1E9-E16D91FAAB79}" type="slidenum">
              <a:rPr lang="en-US" smtClean="0"/>
              <a:t>‹#›</a:t>
            </a:fld>
            <a:endParaRPr lang="en-US"/>
          </a:p>
        </p:txBody>
      </p:sp>
    </p:spTree>
    <p:extLst>
      <p:ext uri="{BB962C8B-B14F-4D97-AF65-F5344CB8AC3E}">
        <p14:creationId xmlns:p14="http://schemas.microsoft.com/office/powerpoint/2010/main" val="2249289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8_Section Slide Rectangle">
    <p:bg>
      <p:bgPr>
        <a:solidFill>
          <a:srgbClr val="D5F166"/>
        </a:solidFill>
        <a:effectLst/>
      </p:bgPr>
    </p:bg>
    <p:spTree>
      <p:nvGrpSpPr>
        <p:cNvPr id="1" name=""/>
        <p:cNvGrpSpPr/>
        <p:nvPr/>
      </p:nvGrpSpPr>
      <p:grpSpPr>
        <a:xfrm>
          <a:off x="0" y="0"/>
          <a:ext cx="0" cy="0"/>
          <a:chOff x="0" y="0"/>
          <a:chExt cx="0" cy="0"/>
        </a:xfrm>
      </p:grpSpPr>
      <p:sp>
        <p:nvSpPr>
          <p:cNvPr id="2" name="Rounded Rectangle 10">
            <a:extLst>
              <a:ext uri="{FF2B5EF4-FFF2-40B4-BE49-F238E27FC236}">
                <a16:creationId xmlns:a16="http://schemas.microsoft.com/office/drawing/2014/main" id="{9FFC80BB-265A-9EB3-D9A5-6A4FC28989EC}"/>
              </a:ext>
            </a:extLst>
          </p:cNvPr>
          <p:cNvSpPr/>
          <p:nvPr/>
        </p:nvSpPr>
        <p:spPr>
          <a:xfrm>
            <a:off x="326525" y="320247"/>
            <a:ext cx="11538947" cy="6142085"/>
          </a:xfrm>
          <a:custGeom>
            <a:avLst>
              <a:gd name="f0" fmla="val 1257"/>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3B451"/>
          </a:solidFill>
          <a:ln cap="flat">
            <a:noFill/>
            <a:prstDash val="solid"/>
          </a:ln>
        </p:spPr>
        <p:txBody>
          <a:bodyPr vert="horz" wrap="square" lIns="121920" tIns="60960" rIns="121920" bIns="60960" anchor="ctr" anchorCtr="1" compatLnSpc="1">
            <a:noAutofit/>
          </a:bodyPr>
          <a:lstStyle/>
          <a:p>
            <a:pPr marL="0" marR="0" lvl="0" indent="0" algn="ctr" defTabSz="91437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3" name="Slide Number Placeholder 5">
            <a:extLst>
              <a:ext uri="{FF2B5EF4-FFF2-40B4-BE49-F238E27FC236}">
                <a16:creationId xmlns:a16="http://schemas.microsoft.com/office/drawing/2014/main" id="{55CA46A5-33D2-7F90-C3A6-87F4D5B44945}"/>
              </a:ext>
            </a:extLst>
          </p:cNvPr>
          <p:cNvSpPr txBox="1">
            <a:spLocks noGrp="1"/>
          </p:cNvSpPr>
          <p:nvPr>
            <p:ph type="sldNum" sz="quarter" idx="8"/>
          </p:nvPr>
        </p:nvSpPr>
        <p:spPr/>
        <p:txBody>
          <a:bodyPr/>
          <a:lstStyle>
            <a:lvl1pPr>
              <a:defRPr/>
            </a:lvl1pPr>
          </a:lstStyle>
          <a:p>
            <a:pPr lvl="0"/>
            <a:fld id="{DA490E1C-2604-C248-9DAA-3F33B69CCD7F}" type="slidenum">
              <a:t>‹#›</a:t>
            </a:fld>
            <a:endParaRPr lang="en-US"/>
          </a:p>
        </p:txBody>
      </p:sp>
      <p:sp>
        <p:nvSpPr>
          <p:cNvPr id="4" name="Footer Placeholder 4">
            <a:extLst>
              <a:ext uri="{FF2B5EF4-FFF2-40B4-BE49-F238E27FC236}">
                <a16:creationId xmlns:a16="http://schemas.microsoft.com/office/drawing/2014/main" id="{2A063D85-ED6C-B8CF-6B82-82BE44CBC459}"/>
              </a:ext>
            </a:extLst>
          </p:cNvPr>
          <p:cNvSpPr txBox="1">
            <a:spLocks noGrp="1"/>
          </p:cNvSpPr>
          <p:nvPr>
            <p:ph type="ftr" sz="quarter" idx="9"/>
          </p:nvPr>
        </p:nvSpPr>
        <p:spPr/>
        <p:txBody>
          <a:bodyPr/>
          <a:lstStyle>
            <a:lvl1pPr>
              <a:defRPr/>
            </a:lvl1pPr>
          </a:lstStyle>
          <a:p>
            <a:pPr lvl="0"/>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E3C29F46-F860-711B-E9F4-1CBE0A229C53}"/>
              </a:ext>
            </a:extLst>
          </p:cNvPr>
          <p:cNvSpPr txBox="1">
            <a:spLocks noGrp="1"/>
          </p:cNvSpPr>
          <p:nvPr>
            <p:ph type="body" idx="4294967295"/>
          </p:nvPr>
        </p:nvSpPr>
        <p:spPr>
          <a:xfrm>
            <a:off x="878055" y="812805"/>
            <a:ext cx="10435888" cy="5232404"/>
          </a:xfrm>
        </p:spPr>
        <p:txBody>
          <a:bodyPr anchor="ctr" anchorCtr="1">
            <a:noAutofit/>
          </a:bodyPr>
          <a:lstStyle>
            <a:lvl1pPr marL="0" indent="0" algn="ctr">
              <a:buNone/>
              <a:defRPr sz="9333">
                <a:latin typeface="Girl Scout Display Light" pitchFamily="18"/>
              </a:defRPr>
            </a:lvl1pPr>
          </a:lstStyle>
          <a:p>
            <a:pPr lvl="0"/>
            <a:r>
              <a:rPr lang="en-US"/>
              <a:t>Type Here to Edit Section Title/#</a:t>
            </a:r>
          </a:p>
        </p:txBody>
      </p:sp>
    </p:spTree>
    <p:extLst>
      <p:ext uri="{BB962C8B-B14F-4D97-AF65-F5344CB8AC3E}">
        <p14:creationId xmlns:p14="http://schemas.microsoft.com/office/powerpoint/2010/main" val="392407417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E6A60-AE54-76ED-4E90-7903EAE43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E8B010-713F-2B9D-08E0-AE4F897DB9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592E2-E573-6467-0BB4-3089EC40D677}"/>
              </a:ext>
            </a:extLst>
          </p:cNvPr>
          <p:cNvSpPr>
            <a:spLocks noGrp="1"/>
          </p:cNvSpPr>
          <p:nvPr>
            <p:ph type="dt" sz="half" idx="10"/>
          </p:nvPr>
        </p:nvSpPr>
        <p:spPr/>
        <p:txBody>
          <a:bodyPr/>
          <a:lstStyle/>
          <a:p>
            <a:fld id="{D3284D22-6834-834C-9AB1-B66A09B30C39}" type="datetimeFigureOut">
              <a:rPr lang="en-US" smtClean="0"/>
              <a:t>11/15/24</a:t>
            </a:fld>
            <a:endParaRPr lang="en-US"/>
          </a:p>
        </p:txBody>
      </p:sp>
      <p:sp>
        <p:nvSpPr>
          <p:cNvPr id="5" name="Footer Placeholder 4">
            <a:extLst>
              <a:ext uri="{FF2B5EF4-FFF2-40B4-BE49-F238E27FC236}">
                <a16:creationId xmlns:a16="http://schemas.microsoft.com/office/drawing/2014/main" id="{E62D65EC-6E4B-070C-2CCF-50381FABD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918D4-ABFE-F93D-4422-BFACC9B7CF57}"/>
              </a:ext>
            </a:extLst>
          </p:cNvPr>
          <p:cNvSpPr>
            <a:spLocks noGrp="1"/>
          </p:cNvSpPr>
          <p:nvPr>
            <p:ph type="sldNum" sz="quarter" idx="12"/>
          </p:nvPr>
        </p:nvSpPr>
        <p:spPr/>
        <p:txBody>
          <a:bodyPr/>
          <a:lstStyle/>
          <a:p>
            <a:fld id="{9FB77418-E3A1-A141-B1E9-E16D91FAAB79}" type="slidenum">
              <a:rPr lang="en-US" smtClean="0"/>
              <a:t>‹#›</a:t>
            </a:fld>
            <a:endParaRPr lang="en-US"/>
          </a:p>
        </p:txBody>
      </p:sp>
    </p:spTree>
    <p:extLst>
      <p:ext uri="{BB962C8B-B14F-4D97-AF65-F5344CB8AC3E}">
        <p14:creationId xmlns:p14="http://schemas.microsoft.com/office/powerpoint/2010/main" val="665391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C2EB-A04A-9514-0444-07488B065F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6D736-29C3-E75E-2ED8-07C629D239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F32B20-9AF0-3839-D960-6D7017C02ED6}"/>
              </a:ext>
            </a:extLst>
          </p:cNvPr>
          <p:cNvSpPr>
            <a:spLocks noGrp="1"/>
          </p:cNvSpPr>
          <p:nvPr>
            <p:ph type="dt" sz="half" idx="10"/>
          </p:nvPr>
        </p:nvSpPr>
        <p:spPr/>
        <p:txBody>
          <a:bodyPr/>
          <a:lstStyle/>
          <a:p>
            <a:fld id="{D3284D22-6834-834C-9AB1-B66A09B30C39}" type="datetimeFigureOut">
              <a:rPr lang="en-US" smtClean="0"/>
              <a:t>11/15/24</a:t>
            </a:fld>
            <a:endParaRPr lang="en-US"/>
          </a:p>
        </p:txBody>
      </p:sp>
      <p:sp>
        <p:nvSpPr>
          <p:cNvPr id="5" name="Footer Placeholder 4">
            <a:extLst>
              <a:ext uri="{FF2B5EF4-FFF2-40B4-BE49-F238E27FC236}">
                <a16:creationId xmlns:a16="http://schemas.microsoft.com/office/drawing/2014/main" id="{C22A5C67-C681-4AEB-E394-A3AAAEBF4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4E715-8ADF-33F7-83BB-C6A5A614D15F}"/>
              </a:ext>
            </a:extLst>
          </p:cNvPr>
          <p:cNvSpPr>
            <a:spLocks noGrp="1"/>
          </p:cNvSpPr>
          <p:nvPr>
            <p:ph type="sldNum" sz="quarter" idx="12"/>
          </p:nvPr>
        </p:nvSpPr>
        <p:spPr/>
        <p:txBody>
          <a:bodyPr/>
          <a:lstStyle/>
          <a:p>
            <a:fld id="{9FB77418-E3A1-A141-B1E9-E16D91FAAB79}" type="slidenum">
              <a:rPr lang="en-US" smtClean="0"/>
              <a:t>‹#›</a:t>
            </a:fld>
            <a:endParaRPr lang="en-US"/>
          </a:p>
        </p:txBody>
      </p:sp>
    </p:spTree>
    <p:extLst>
      <p:ext uri="{BB962C8B-B14F-4D97-AF65-F5344CB8AC3E}">
        <p14:creationId xmlns:p14="http://schemas.microsoft.com/office/powerpoint/2010/main" val="1371454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C7D5B-F3EC-F062-296A-2AD81BBA4E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83DA3-4DEA-DFEF-2DC7-2725D5D040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B0349D-0ECC-53B0-C87B-BD17F7E348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C16A0-7CDC-DB3F-EE2C-19F8ABF490BA}"/>
              </a:ext>
            </a:extLst>
          </p:cNvPr>
          <p:cNvSpPr>
            <a:spLocks noGrp="1"/>
          </p:cNvSpPr>
          <p:nvPr>
            <p:ph type="dt" sz="half" idx="10"/>
          </p:nvPr>
        </p:nvSpPr>
        <p:spPr/>
        <p:txBody>
          <a:bodyPr/>
          <a:lstStyle/>
          <a:p>
            <a:fld id="{D3284D22-6834-834C-9AB1-B66A09B30C39}" type="datetimeFigureOut">
              <a:rPr lang="en-US" smtClean="0"/>
              <a:t>11/15/24</a:t>
            </a:fld>
            <a:endParaRPr lang="en-US"/>
          </a:p>
        </p:txBody>
      </p:sp>
      <p:sp>
        <p:nvSpPr>
          <p:cNvPr id="6" name="Footer Placeholder 5">
            <a:extLst>
              <a:ext uri="{FF2B5EF4-FFF2-40B4-BE49-F238E27FC236}">
                <a16:creationId xmlns:a16="http://schemas.microsoft.com/office/drawing/2014/main" id="{9EBA13E2-204C-CDD0-9123-C2C32FD58A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0B044F-4381-AF1D-F652-0DB9EC83F5AA}"/>
              </a:ext>
            </a:extLst>
          </p:cNvPr>
          <p:cNvSpPr>
            <a:spLocks noGrp="1"/>
          </p:cNvSpPr>
          <p:nvPr>
            <p:ph type="sldNum" sz="quarter" idx="12"/>
          </p:nvPr>
        </p:nvSpPr>
        <p:spPr/>
        <p:txBody>
          <a:bodyPr/>
          <a:lstStyle/>
          <a:p>
            <a:fld id="{9FB77418-E3A1-A141-B1E9-E16D91FAAB79}" type="slidenum">
              <a:rPr lang="en-US" smtClean="0"/>
              <a:t>‹#›</a:t>
            </a:fld>
            <a:endParaRPr lang="en-US"/>
          </a:p>
        </p:txBody>
      </p:sp>
    </p:spTree>
    <p:extLst>
      <p:ext uri="{BB962C8B-B14F-4D97-AF65-F5344CB8AC3E}">
        <p14:creationId xmlns:p14="http://schemas.microsoft.com/office/powerpoint/2010/main" val="711640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37908-A6BF-2A56-4CB2-D92385EE58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229962-7121-F882-8C4D-0A0B42CF73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1EA92-CBEE-645D-E381-A773CF60C4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2D180-A727-05ED-6CD6-2738C62022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264EB0-9BC7-520B-05DB-28E646FB78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C8EF80-E788-144F-974D-1C8A7236F9D1}"/>
              </a:ext>
            </a:extLst>
          </p:cNvPr>
          <p:cNvSpPr>
            <a:spLocks noGrp="1"/>
          </p:cNvSpPr>
          <p:nvPr>
            <p:ph type="dt" sz="half" idx="10"/>
          </p:nvPr>
        </p:nvSpPr>
        <p:spPr/>
        <p:txBody>
          <a:bodyPr/>
          <a:lstStyle/>
          <a:p>
            <a:fld id="{D3284D22-6834-834C-9AB1-B66A09B30C39}" type="datetimeFigureOut">
              <a:rPr lang="en-US" smtClean="0"/>
              <a:t>11/15/24</a:t>
            </a:fld>
            <a:endParaRPr lang="en-US"/>
          </a:p>
        </p:txBody>
      </p:sp>
      <p:sp>
        <p:nvSpPr>
          <p:cNvPr id="8" name="Footer Placeholder 7">
            <a:extLst>
              <a:ext uri="{FF2B5EF4-FFF2-40B4-BE49-F238E27FC236}">
                <a16:creationId xmlns:a16="http://schemas.microsoft.com/office/drawing/2014/main" id="{B49802CD-95AE-9DF0-6677-BAE0DB9F5F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DB404E-B85D-DF41-52A2-01E2D6A520FA}"/>
              </a:ext>
            </a:extLst>
          </p:cNvPr>
          <p:cNvSpPr>
            <a:spLocks noGrp="1"/>
          </p:cNvSpPr>
          <p:nvPr>
            <p:ph type="sldNum" sz="quarter" idx="12"/>
          </p:nvPr>
        </p:nvSpPr>
        <p:spPr/>
        <p:txBody>
          <a:bodyPr/>
          <a:lstStyle/>
          <a:p>
            <a:fld id="{9FB77418-E3A1-A141-B1E9-E16D91FAAB79}" type="slidenum">
              <a:rPr lang="en-US" smtClean="0"/>
              <a:t>‹#›</a:t>
            </a:fld>
            <a:endParaRPr lang="en-US"/>
          </a:p>
        </p:txBody>
      </p:sp>
    </p:spTree>
    <p:extLst>
      <p:ext uri="{BB962C8B-B14F-4D97-AF65-F5344CB8AC3E}">
        <p14:creationId xmlns:p14="http://schemas.microsoft.com/office/powerpoint/2010/main" val="2508869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4A70C-32EC-0E27-5FB1-CB172A0F21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07C9CA-F267-96AA-1759-D213C1E170D3}"/>
              </a:ext>
            </a:extLst>
          </p:cNvPr>
          <p:cNvSpPr>
            <a:spLocks noGrp="1"/>
          </p:cNvSpPr>
          <p:nvPr>
            <p:ph type="dt" sz="half" idx="10"/>
          </p:nvPr>
        </p:nvSpPr>
        <p:spPr/>
        <p:txBody>
          <a:bodyPr/>
          <a:lstStyle/>
          <a:p>
            <a:fld id="{D3284D22-6834-834C-9AB1-B66A09B30C39}" type="datetimeFigureOut">
              <a:rPr lang="en-US" smtClean="0"/>
              <a:t>11/15/24</a:t>
            </a:fld>
            <a:endParaRPr lang="en-US"/>
          </a:p>
        </p:txBody>
      </p:sp>
      <p:sp>
        <p:nvSpPr>
          <p:cNvPr id="4" name="Footer Placeholder 3">
            <a:extLst>
              <a:ext uri="{FF2B5EF4-FFF2-40B4-BE49-F238E27FC236}">
                <a16:creationId xmlns:a16="http://schemas.microsoft.com/office/drawing/2014/main" id="{F8015F69-EED5-3208-C9A3-B53CF66730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E12BF1-94B5-CDC5-87A2-B37F703B8F88}"/>
              </a:ext>
            </a:extLst>
          </p:cNvPr>
          <p:cNvSpPr>
            <a:spLocks noGrp="1"/>
          </p:cNvSpPr>
          <p:nvPr>
            <p:ph type="sldNum" sz="quarter" idx="12"/>
          </p:nvPr>
        </p:nvSpPr>
        <p:spPr/>
        <p:txBody>
          <a:bodyPr/>
          <a:lstStyle/>
          <a:p>
            <a:fld id="{9FB77418-E3A1-A141-B1E9-E16D91FAAB79}" type="slidenum">
              <a:rPr lang="en-US" smtClean="0"/>
              <a:t>‹#›</a:t>
            </a:fld>
            <a:endParaRPr lang="en-US"/>
          </a:p>
        </p:txBody>
      </p:sp>
    </p:spTree>
    <p:extLst>
      <p:ext uri="{BB962C8B-B14F-4D97-AF65-F5344CB8AC3E}">
        <p14:creationId xmlns:p14="http://schemas.microsoft.com/office/powerpoint/2010/main" val="3319347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FBED85-8D94-7C56-2B2C-F7DE257C5F02}"/>
              </a:ext>
            </a:extLst>
          </p:cNvPr>
          <p:cNvSpPr>
            <a:spLocks noGrp="1"/>
          </p:cNvSpPr>
          <p:nvPr>
            <p:ph type="dt" sz="half" idx="10"/>
          </p:nvPr>
        </p:nvSpPr>
        <p:spPr/>
        <p:txBody>
          <a:bodyPr/>
          <a:lstStyle/>
          <a:p>
            <a:fld id="{D3284D22-6834-834C-9AB1-B66A09B30C39}" type="datetimeFigureOut">
              <a:rPr lang="en-US" smtClean="0"/>
              <a:t>11/15/24</a:t>
            </a:fld>
            <a:endParaRPr lang="en-US"/>
          </a:p>
        </p:txBody>
      </p:sp>
      <p:sp>
        <p:nvSpPr>
          <p:cNvPr id="3" name="Footer Placeholder 2">
            <a:extLst>
              <a:ext uri="{FF2B5EF4-FFF2-40B4-BE49-F238E27FC236}">
                <a16:creationId xmlns:a16="http://schemas.microsoft.com/office/drawing/2014/main" id="{B46B3800-5955-E774-A598-8518F6617F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F63B19-02AF-BE1D-CD53-2FDE61396BCC}"/>
              </a:ext>
            </a:extLst>
          </p:cNvPr>
          <p:cNvSpPr>
            <a:spLocks noGrp="1"/>
          </p:cNvSpPr>
          <p:nvPr>
            <p:ph type="sldNum" sz="quarter" idx="12"/>
          </p:nvPr>
        </p:nvSpPr>
        <p:spPr/>
        <p:txBody>
          <a:bodyPr/>
          <a:lstStyle/>
          <a:p>
            <a:fld id="{9FB77418-E3A1-A141-B1E9-E16D91FAAB79}" type="slidenum">
              <a:rPr lang="en-US" smtClean="0"/>
              <a:t>‹#›</a:t>
            </a:fld>
            <a:endParaRPr lang="en-US"/>
          </a:p>
        </p:txBody>
      </p:sp>
    </p:spTree>
    <p:extLst>
      <p:ext uri="{BB962C8B-B14F-4D97-AF65-F5344CB8AC3E}">
        <p14:creationId xmlns:p14="http://schemas.microsoft.com/office/powerpoint/2010/main" val="2720755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D50C3-4B23-FF68-5B35-522D894F50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C450E6-1743-154E-6522-97F8797485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20904E-3F2B-FDFB-9008-29DEFD64A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FFBFB2-37B6-D7E9-58D3-2ED6D83E6617}"/>
              </a:ext>
            </a:extLst>
          </p:cNvPr>
          <p:cNvSpPr>
            <a:spLocks noGrp="1"/>
          </p:cNvSpPr>
          <p:nvPr>
            <p:ph type="dt" sz="half" idx="10"/>
          </p:nvPr>
        </p:nvSpPr>
        <p:spPr/>
        <p:txBody>
          <a:bodyPr/>
          <a:lstStyle/>
          <a:p>
            <a:fld id="{D3284D22-6834-834C-9AB1-B66A09B30C39}" type="datetimeFigureOut">
              <a:rPr lang="en-US" smtClean="0"/>
              <a:t>11/15/24</a:t>
            </a:fld>
            <a:endParaRPr lang="en-US"/>
          </a:p>
        </p:txBody>
      </p:sp>
      <p:sp>
        <p:nvSpPr>
          <p:cNvPr id="6" name="Footer Placeholder 5">
            <a:extLst>
              <a:ext uri="{FF2B5EF4-FFF2-40B4-BE49-F238E27FC236}">
                <a16:creationId xmlns:a16="http://schemas.microsoft.com/office/drawing/2014/main" id="{94488A57-1FBF-8D1D-0BC3-A017D2BF4B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2D2B97-1C5D-2688-3E3B-AD0A910BFDF5}"/>
              </a:ext>
            </a:extLst>
          </p:cNvPr>
          <p:cNvSpPr>
            <a:spLocks noGrp="1"/>
          </p:cNvSpPr>
          <p:nvPr>
            <p:ph type="sldNum" sz="quarter" idx="12"/>
          </p:nvPr>
        </p:nvSpPr>
        <p:spPr/>
        <p:txBody>
          <a:bodyPr/>
          <a:lstStyle/>
          <a:p>
            <a:fld id="{9FB77418-E3A1-A141-B1E9-E16D91FAAB79}" type="slidenum">
              <a:rPr lang="en-US" smtClean="0"/>
              <a:t>‹#›</a:t>
            </a:fld>
            <a:endParaRPr lang="en-US"/>
          </a:p>
        </p:txBody>
      </p:sp>
    </p:spTree>
    <p:extLst>
      <p:ext uri="{BB962C8B-B14F-4D97-AF65-F5344CB8AC3E}">
        <p14:creationId xmlns:p14="http://schemas.microsoft.com/office/powerpoint/2010/main" val="766341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82C60-C0FC-0B5E-1BD1-A89F7691B6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D7990F-B0E6-E854-F7E8-925465BACE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47BE7E-FEC1-3286-A14C-A00908B59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4FE318-414E-ACEF-78E5-86CEB1ABF219}"/>
              </a:ext>
            </a:extLst>
          </p:cNvPr>
          <p:cNvSpPr>
            <a:spLocks noGrp="1"/>
          </p:cNvSpPr>
          <p:nvPr>
            <p:ph type="dt" sz="half" idx="10"/>
          </p:nvPr>
        </p:nvSpPr>
        <p:spPr/>
        <p:txBody>
          <a:bodyPr/>
          <a:lstStyle/>
          <a:p>
            <a:fld id="{D3284D22-6834-834C-9AB1-B66A09B30C39}" type="datetimeFigureOut">
              <a:rPr lang="en-US" smtClean="0"/>
              <a:t>11/15/24</a:t>
            </a:fld>
            <a:endParaRPr lang="en-US"/>
          </a:p>
        </p:txBody>
      </p:sp>
      <p:sp>
        <p:nvSpPr>
          <p:cNvPr id="6" name="Footer Placeholder 5">
            <a:extLst>
              <a:ext uri="{FF2B5EF4-FFF2-40B4-BE49-F238E27FC236}">
                <a16:creationId xmlns:a16="http://schemas.microsoft.com/office/drawing/2014/main" id="{7FB87AF7-09DE-B954-37E6-CCE15AF59B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83B9A5-F3DF-CF0A-F9B5-18078D3F3F7D}"/>
              </a:ext>
            </a:extLst>
          </p:cNvPr>
          <p:cNvSpPr>
            <a:spLocks noGrp="1"/>
          </p:cNvSpPr>
          <p:nvPr>
            <p:ph type="sldNum" sz="quarter" idx="12"/>
          </p:nvPr>
        </p:nvSpPr>
        <p:spPr/>
        <p:txBody>
          <a:bodyPr/>
          <a:lstStyle/>
          <a:p>
            <a:fld id="{9FB77418-E3A1-A141-B1E9-E16D91FAAB79}" type="slidenum">
              <a:rPr lang="en-US" smtClean="0"/>
              <a:t>‹#›</a:t>
            </a:fld>
            <a:endParaRPr lang="en-US"/>
          </a:p>
        </p:txBody>
      </p:sp>
    </p:spTree>
    <p:extLst>
      <p:ext uri="{BB962C8B-B14F-4D97-AF65-F5344CB8AC3E}">
        <p14:creationId xmlns:p14="http://schemas.microsoft.com/office/powerpoint/2010/main" val="105315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44CC2C-E7F6-47CD-8F75-C930605C48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FA6AD5-2BCF-8F6A-49ED-5A11456981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B927B-A8EF-F9F4-50BF-CD0375547B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284D22-6834-834C-9AB1-B66A09B30C39}" type="datetimeFigureOut">
              <a:rPr lang="en-US" smtClean="0"/>
              <a:t>11/15/24</a:t>
            </a:fld>
            <a:endParaRPr lang="en-US"/>
          </a:p>
        </p:txBody>
      </p:sp>
      <p:sp>
        <p:nvSpPr>
          <p:cNvPr id="5" name="Footer Placeholder 4">
            <a:extLst>
              <a:ext uri="{FF2B5EF4-FFF2-40B4-BE49-F238E27FC236}">
                <a16:creationId xmlns:a16="http://schemas.microsoft.com/office/drawing/2014/main" id="{39714145-1E22-DE4F-7E7C-2ECE83BA06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A36F411-5C10-51AC-6676-CF82CC183E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B77418-E3A1-A141-B1E9-E16D91FAAB79}" type="slidenum">
              <a:rPr lang="en-US" smtClean="0"/>
              <a:t>‹#›</a:t>
            </a:fld>
            <a:endParaRPr lang="en-US"/>
          </a:p>
        </p:txBody>
      </p:sp>
    </p:spTree>
    <p:extLst>
      <p:ext uri="{BB962C8B-B14F-4D97-AF65-F5344CB8AC3E}">
        <p14:creationId xmlns:p14="http://schemas.microsoft.com/office/powerpoint/2010/main" val="300306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A461F-B8BB-9386-7BDB-7A8020B3F72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69730B1-3981-03AD-7844-CFB272CBF76C}"/>
              </a:ext>
            </a:extLst>
          </p:cNvPr>
          <p:cNvSpPr>
            <a:spLocks noGrp="1"/>
          </p:cNvSpPr>
          <p:nvPr>
            <p:ph type="subTitle" idx="1"/>
          </p:nvPr>
        </p:nvSpPr>
        <p:spPr/>
        <p:txBody>
          <a:bodyPr/>
          <a:lstStyle/>
          <a:p>
            <a:endParaRPr lang="en-US"/>
          </a:p>
        </p:txBody>
      </p:sp>
      <p:pic>
        <p:nvPicPr>
          <p:cNvPr id="7" name="Picture 6" descr="A green and white logo&#10;&#10;Description automatically generated">
            <a:extLst>
              <a:ext uri="{FF2B5EF4-FFF2-40B4-BE49-F238E27FC236}">
                <a16:creationId xmlns:a16="http://schemas.microsoft.com/office/drawing/2014/main" id="{4EB203D0-49E3-3A98-5255-8033FE2A25E7}"/>
              </a:ext>
            </a:extLst>
          </p:cNvPr>
          <p:cNvPicPr>
            <a:picLocks noChangeAspect="1"/>
          </p:cNvPicPr>
          <p:nvPr/>
        </p:nvPicPr>
        <p:blipFill>
          <a:blip r:embed="rId2"/>
          <a:stretch>
            <a:fillRect/>
          </a:stretch>
        </p:blipFill>
        <p:spPr>
          <a:xfrm>
            <a:off x="-88899" y="-661168"/>
            <a:ext cx="12280899" cy="8526411"/>
          </a:xfrm>
          <a:prstGeom prst="rect">
            <a:avLst/>
          </a:prstGeom>
        </p:spPr>
      </p:pic>
    </p:spTree>
    <p:extLst>
      <p:ext uri="{BB962C8B-B14F-4D97-AF65-F5344CB8AC3E}">
        <p14:creationId xmlns:p14="http://schemas.microsoft.com/office/powerpoint/2010/main" val="3961769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10</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dirty="0">
                <a:latin typeface="Palatino Linotype" panose="02040502050505030304" pitchFamily="18" charset="0"/>
              </a:rPr>
              <a:t>I am a Rider University graduate (Class of 2016) with a bachelor's degree in biology.  I have worked at Bristol Myers Squibb for 8 years in various departments such as </a:t>
            </a:r>
            <a:r>
              <a:rPr lang="en-US" dirty="0" err="1">
                <a:latin typeface="Palatino Linotype" panose="02040502050505030304" pitchFamily="18" charset="0"/>
              </a:rPr>
              <a:t>Enviornmental</a:t>
            </a:r>
            <a:r>
              <a:rPr lang="en-US" dirty="0">
                <a:latin typeface="Palatino Linotype" panose="02040502050505030304" pitchFamily="18" charset="0"/>
              </a:rPr>
              <a:t> Health and Safety, Clinical Supply Logistics, and Global Clinical Supply Chain.  Outside of work I love scary movies, going to concerts, and traveling!</a:t>
            </a:r>
          </a:p>
        </p:txBody>
      </p:sp>
      <p:pic>
        <p:nvPicPr>
          <p:cNvPr id="7" name="Picture 6">
            <a:extLst>
              <a:ext uri="{FF2B5EF4-FFF2-40B4-BE49-F238E27FC236}">
                <a16:creationId xmlns:a16="http://schemas.microsoft.com/office/drawing/2014/main" id="{A8800D2C-6F36-931D-5F81-BDB605E4BD65}"/>
              </a:ext>
            </a:extLst>
          </p:cNvPr>
          <p:cNvPicPr>
            <a:picLocks noChangeAspect="1"/>
          </p:cNvPicPr>
          <p:nvPr/>
        </p:nvPicPr>
        <p:blipFill>
          <a:blip r:embed="rId2"/>
          <a:srcRect/>
          <a:stretch/>
        </p:blipFill>
        <p:spPr>
          <a:xfrm>
            <a:off x="701749" y="929054"/>
            <a:ext cx="4053753" cy="2701047"/>
          </a:xfrm>
          <a:prstGeom prst="ellipse">
            <a:avLst/>
          </a:prstGeom>
        </p:spPr>
      </p:pic>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8" y="4061478"/>
            <a:ext cx="4053753" cy="1552353"/>
          </a:xfrm>
        </p:spPr>
        <p:txBody>
          <a:bodyPr anchor="ctr" anchorCtr="1">
            <a:noAutofit/>
          </a:bodyPr>
          <a:lstStyle/>
          <a:p>
            <a:pPr marL="0" indent="0" algn="ctr">
              <a:buNone/>
            </a:pPr>
            <a:r>
              <a:rPr lang="en-US" dirty="0">
                <a:latin typeface="Palatino Linotype" panose="02040502050505030304" pitchFamily="18" charset="0"/>
              </a:rPr>
              <a:t>Caroline Velez</a:t>
            </a:r>
          </a:p>
          <a:p>
            <a:pPr marL="0" indent="0" algn="ctr">
              <a:buNone/>
            </a:pPr>
            <a:r>
              <a:rPr lang="en-US" sz="2000" dirty="0">
                <a:latin typeface="Palatino Linotype" panose="02040502050505030304" pitchFamily="18" charset="0"/>
              </a:rPr>
              <a:t>Caroline Velez</a:t>
            </a:r>
          </a:p>
          <a:p>
            <a:pPr marL="0" indent="0" algn="ctr">
              <a:buNone/>
            </a:pPr>
            <a:r>
              <a:rPr lang="en-US" sz="2000" dirty="0">
                <a:latin typeface="Palatino Linotype" panose="02040502050505030304" pitchFamily="18" charset="0"/>
              </a:rPr>
              <a:t>Bristol Myers Squibb</a:t>
            </a:r>
          </a:p>
        </p:txBody>
      </p:sp>
    </p:spTree>
    <p:extLst>
      <p:ext uri="{BB962C8B-B14F-4D97-AF65-F5344CB8AC3E}">
        <p14:creationId xmlns:p14="http://schemas.microsoft.com/office/powerpoint/2010/main" val="2884404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11</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16520"/>
          </a:xfrm>
        </p:spPr>
        <p:txBody>
          <a:bodyPr anchor="ctr" anchorCtr="1">
            <a:noAutofit/>
          </a:bodyPr>
          <a:lstStyle/>
          <a:p>
            <a:pPr marL="0" indent="0" algn="ctr">
              <a:buNone/>
            </a:pPr>
            <a:r>
              <a:rPr lang="en-US" dirty="0">
                <a:latin typeface="Palatino Linotype" panose="02040502050505030304" pitchFamily="18" charset="0"/>
              </a:rPr>
              <a:t>I'm an Account Manager at Top Stack, a local boutique staffing firm in Malvern, PA. I reside in NJ on the military base Ft. Dix with my husband Josh who is active duty Army. Originally from Upstate, NY - I have a Bachelor of Arts Degree in Media and Communication from St. John University. I have been an avid volunteer with teens for the past ten years after being bullied by the same male classmate throughout my childhood. It is my goal to help prepare teens for a successful future, while ultimately building their confidence and encouraging them to realize how special they really are. </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6" y="4626659"/>
            <a:ext cx="4053753" cy="1552353"/>
          </a:xfrm>
        </p:spPr>
        <p:txBody>
          <a:bodyPr anchor="ctr" anchorCtr="1">
            <a:noAutofit/>
          </a:bodyPr>
          <a:lstStyle/>
          <a:p>
            <a:pPr marL="0" indent="0" algn="ctr">
              <a:buNone/>
            </a:pPr>
            <a:r>
              <a:rPr lang="en-US" dirty="0">
                <a:latin typeface="Palatino Linotype" panose="02040502050505030304" pitchFamily="18" charset="0"/>
              </a:rPr>
              <a:t>Diana Meyer</a:t>
            </a:r>
          </a:p>
          <a:p>
            <a:pPr marL="0" indent="0" algn="ctr">
              <a:buNone/>
            </a:pPr>
            <a:r>
              <a:rPr lang="en-US" sz="2000" dirty="0">
                <a:latin typeface="Palatino Linotype" panose="02040502050505030304" pitchFamily="18" charset="0"/>
              </a:rPr>
              <a:t>Account Manager</a:t>
            </a:r>
          </a:p>
          <a:p>
            <a:pPr marL="0" indent="0" algn="ctr">
              <a:buNone/>
            </a:pPr>
            <a:r>
              <a:rPr lang="en-US" sz="2000" dirty="0">
                <a:latin typeface="Palatino Linotype" panose="02040502050505030304" pitchFamily="18" charset="0"/>
              </a:rPr>
              <a:t>Top Stack</a:t>
            </a:r>
          </a:p>
        </p:txBody>
      </p:sp>
      <p:pic>
        <p:nvPicPr>
          <p:cNvPr id="5" name="Picture 4" descr="A person with long hair smiling&#10;&#10;Description automatically generated">
            <a:extLst>
              <a:ext uri="{FF2B5EF4-FFF2-40B4-BE49-F238E27FC236}">
                <a16:creationId xmlns:a16="http://schemas.microsoft.com/office/drawing/2014/main" id="{9201CAF5-CCEC-2D12-689F-37EED2CBD1CB}"/>
              </a:ext>
            </a:extLst>
          </p:cNvPr>
          <p:cNvPicPr>
            <a:picLocks noChangeAspect="1"/>
          </p:cNvPicPr>
          <p:nvPr/>
        </p:nvPicPr>
        <p:blipFill>
          <a:blip r:embed="rId2"/>
          <a:stretch>
            <a:fillRect/>
          </a:stretch>
        </p:blipFill>
        <p:spPr>
          <a:xfrm>
            <a:off x="1322050" y="678988"/>
            <a:ext cx="2773285" cy="3947671"/>
          </a:xfrm>
          <a:prstGeom prst="rect">
            <a:avLst/>
          </a:prstGeom>
        </p:spPr>
      </p:pic>
    </p:spTree>
    <p:extLst>
      <p:ext uri="{BB962C8B-B14F-4D97-AF65-F5344CB8AC3E}">
        <p14:creationId xmlns:p14="http://schemas.microsoft.com/office/powerpoint/2010/main" val="874569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12</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1800" dirty="0">
                <a:latin typeface="Palatino Linotype" panose="02040502050505030304" pitchFamily="18" charset="0"/>
              </a:rPr>
              <a:t>Dominique Young is a nationally recognized leader in developing and delivering K–12 student enrichment programs. Her expertise includes literacy development, family engagement, college and career readiness and STEAM. Over her 20-year career, Dominique has launched educational programs with some of the most trusted names in Education, including Scholastic, ACT Inc, and Crayola.  Within her marketing, product development and staff development expertise, Dominique helps educators connect teaching practices with relevant research and innovative solutions, while delivering impactful and positive results.  </a:t>
            </a:r>
          </a:p>
          <a:p>
            <a:pPr marL="0" indent="0" algn="ctr">
              <a:buNone/>
            </a:pPr>
            <a:r>
              <a:rPr lang="en-US" sz="1800" dirty="0">
                <a:latin typeface="Palatino Linotype" panose="02040502050505030304" pitchFamily="18" charset="0"/>
              </a:rPr>
              <a:t>Dominique brings creative leadership and deep commitment to supporting educators and parents as they help students reach their full potential. </a:t>
            </a:r>
          </a:p>
          <a:p>
            <a:pPr marL="0" indent="0" algn="ctr">
              <a:buNone/>
            </a:pPr>
            <a:r>
              <a:rPr lang="en-US" sz="1800" dirty="0">
                <a:latin typeface="Palatino Linotype" panose="02040502050505030304" pitchFamily="18" charset="0"/>
              </a:rPr>
              <a:t>Following her passion to create innovative student learning opportunities, Dominique is the owner of Montgomery’s newest coding program, The </a:t>
            </a:r>
            <a:r>
              <a:rPr lang="en-US" sz="1800" dirty="0" err="1">
                <a:latin typeface="Palatino Linotype" panose="02040502050505030304" pitchFamily="18" charset="0"/>
              </a:rPr>
              <a:t>CoderSchool</a:t>
            </a:r>
            <a:r>
              <a:rPr lang="en-US" sz="1800" dirty="0">
                <a:latin typeface="Palatino Linotype" panose="02040502050505030304" pitchFamily="18" charset="0"/>
              </a:rPr>
              <a:t> Montgomery.  At </a:t>
            </a:r>
            <a:r>
              <a:rPr lang="en-US" sz="1800" dirty="0" err="1">
                <a:latin typeface="Palatino Linotype" panose="02040502050505030304" pitchFamily="18" charset="0"/>
              </a:rPr>
              <a:t>tCS</a:t>
            </a:r>
            <a:r>
              <a:rPr lang="en-US" sz="1800" dirty="0">
                <a:latin typeface="Palatino Linotype" panose="02040502050505030304" pitchFamily="18" charset="0"/>
              </a:rPr>
              <a:t> Montgomery, the team wants to do more than just teach coding, they want aspiring coders to use their new found passion as a springboard to thinking outside the box-- and then smash it! </a:t>
            </a:r>
          </a:p>
          <a:p>
            <a:pPr marL="0" indent="0">
              <a:buNone/>
            </a:pPr>
            <a:endParaRPr lang="en-US" sz="1800" dirty="0">
              <a:latin typeface="Palatino Linotype" panose="02040502050505030304" pitchFamily="18" charset="0"/>
            </a:endParaRP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608933" y="4660088"/>
            <a:ext cx="4053753" cy="1552353"/>
          </a:xfrm>
        </p:spPr>
        <p:txBody>
          <a:bodyPr anchor="ctr" anchorCtr="1">
            <a:noAutofit/>
          </a:bodyPr>
          <a:lstStyle/>
          <a:p>
            <a:pPr marL="0" indent="0" algn="ctr">
              <a:buNone/>
            </a:pPr>
            <a:r>
              <a:rPr lang="en-US" dirty="0">
                <a:latin typeface="Palatino Linotype" panose="02040502050505030304" pitchFamily="18" charset="0"/>
              </a:rPr>
              <a:t>Dominique Young</a:t>
            </a:r>
          </a:p>
          <a:p>
            <a:pPr marL="0" indent="0" algn="ctr">
              <a:buNone/>
            </a:pPr>
            <a:r>
              <a:rPr lang="en-US" sz="2000" dirty="0">
                <a:latin typeface="Palatino Linotype" panose="02040502050505030304" pitchFamily="18" charset="0"/>
              </a:rPr>
              <a:t>Owner / Program Director</a:t>
            </a:r>
          </a:p>
          <a:p>
            <a:pPr marL="0" indent="0" algn="ctr">
              <a:buNone/>
            </a:pPr>
            <a:r>
              <a:rPr lang="en-US" sz="2000" dirty="0">
                <a:latin typeface="Palatino Linotype" panose="02040502050505030304" pitchFamily="18" charset="0"/>
              </a:rPr>
              <a:t>The Coder School</a:t>
            </a:r>
          </a:p>
        </p:txBody>
      </p:sp>
      <p:pic>
        <p:nvPicPr>
          <p:cNvPr id="5" name="Picture 4" descr="A person smiling at the camera&#10;&#10;Description automatically generated">
            <a:extLst>
              <a:ext uri="{FF2B5EF4-FFF2-40B4-BE49-F238E27FC236}">
                <a16:creationId xmlns:a16="http://schemas.microsoft.com/office/drawing/2014/main" id="{9AE21352-EA6A-9B72-ABE3-53055EFE70D4}"/>
              </a:ext>
            </a:extLst>
          </p:cNvPr>
          <p:cNvPicPr>
            <a:picLocks noChangeAspect="1"/>
          </p:cNvPicPr>
          <p:nvPr/>
        </p:nvPicPr>
        <p:blipFill>
          <a:blip r:embed="rId2"/>
          <a:stretch>
            <a:fillRect/>
          </a:stretch>
        </p:blipFill>
        <p:spPr>
          <a:xfrm>
            <a:off x="956793" y="847947"/>
            <a:ext cx="3358031" cy="3812141"/>
          </a:xfrm>
          <a:prstGeom prst="rect">
            <a:avLst/>
          </a:prstGeom>
        </p:spPr>
      </p:pic>
    </p:spTree>
    <p:extLst>
      <p:ext uri="{BB962C8B-B14F-4D97-AF65-F5344CB8AC3E}">
        <p14:creationId xmlns:p14="http://schemas.microsoft.com/office/powerpoint/2010/main" val="1464711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13</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1800" dirty="0" err="1">
                <a:latin typeface="Palatino Linotype" panose="02040502050505030304" pitchFamily="18" charset="0"/>
              </a:rPr>
              <a:t>Doreene</a:t>
            </a:r>
            <a:r>
              <a:rPr lang="en-US" sz="1800" dirty="0">
                <a:latin typeface="Palatino Linotype" panose="02040502050505030304" pitchFamily="18" charset="0"/>
              </a:rPr>
              <a:t> Bennett currently manages Workforce Development efforts for New Jersey American Water headquarters in Camden, New Jersey. </a:t>
            </a:r>
            <a:r>
              <a:rPr lang="en-US" sz="1800" dirty="0" err="1">
                <a:latin typeface="Palatino Linotype" panose="02040502050505030304" pitchFamily="18" charset="0"/>
              </a:rPr>
              <a:t>Doreene</a:t>
            </a:r>
            <a:r>
              <a:rPr lang="en-US" sz="1800" dirty="0">
                <a:latin typeface="Palatino Linotype" panose="02040502050505030304" pitchFamily="18" charset="0"/>
              </a:rPr>
              <a:t> has worked for New Jersey American Water and American Water Service Company for the past 23 years in Payroll, Human Resources, Information Technology and Communications &amp; External Affairs.</a:t>
            </a:r>
          </a:p>
          <a:p>
            <a:pPr marL="0" indent="0" algn="ctr">
              <a:buNone/>
            </a:pPr>
            <a:r>
              <a:rPr lang="en-US" sz="1800" dirty="0" err="1">
                <a:latin typeface="Palatino Linotype" panose="02040502050505030304" pitchFamily="18" charset="0"/>
              </a:rPr>
              <a:t>Doreene’s</a:t>
            </a:r>
            <a:r>
              <a:rPr lang="en-US" sz="1800" dirty="0">
                <a:latin typeface="Palatino Linotype" panose="02040502050505030304" pitchFamily="18" charset="0"/>
              </a:rPr>
              <a:t> professional development includes working towards completing her bachelor’s degree in human resource management at Rowan University. She is a Human Resources professional with over 30 years of experience. She is also a graduate of Harris School of Business, Cherry Hill, New Jersey.</a:t>
            </a:r>
          </a:p>
          <a:p>
            <a:pPr marL="0" indent="0" algn="ctr">
              <a:buNone/>
            </a:pPr>
            <a:r>
              <a:rPr lang="en-US" sz="1800" dirty="0" err="1">
                <a:latin typeface="Palatino Linotype" panose="02040502050505030304" pitchFamily="18" charset="0"/>
              </a:rPr>
              <a:t>Doreene</a:t>
            </a:r>
            <a:r>
              <a:rPr lang="en-US" sz="1800" dirty="0">
                <a:latin typeface="Palatino Linotype" panose="02040502050505030304" pitchFamily="18" charset="0"/>
              </a:rPr>
              <a:t> is a mother of two beautiful children: Irvin Michael </a:t>
            </a:r>
            <a:r>
              <a:rPr lang="en-US" sz="1800" dirty="0" err="1">
                <a:latin typeface="Palatino Linotype" panose="02040502050505030304" pitchFamily="18" charset="0"/>
              </a:rPr>
              <a:t>Carr</a:t>
            </a:r>
            <a:r>
              <a:rPr lang="en-US" sz="1800" dirty="0">
                <a:latin typeface="Palatino Linotype" panose="02040502050505030304" pitchFamily="18" charset="0"/>
              </a:rPr>
              <a:t> and Iyanna Victoria </a:t>
            </a:r>
            <a:r>
              <a:rPr lang="en-US" sz="1800" dirty="0" err="1">
                <a:latin typeface="Palatino Linotype" panose="02040502050505030304" pitchFamily="18" charset="0"/>
              </a:rPr>
              <a:t>Carr</a:t>
            </a:r>
            <a:r>
              <a:rPr lang="en-US" sz="1800" dirty="0">
                <a:latin typeface="Palatino Linotype" panose="02040502050505030304" pitchFamily="18" charset="0"/>
              </a:rPr>
              <a:t>; grandmother to Liliana Vazquez </a:t>
            </a:r>
            <a:r>
              <a:rPr lang="en-US" sz="1800" dirty="0" err="1">
                <a:latin typeface="Palatino Linotype" panose="02040502050505030304" pitchFamily="18" charset="0"/>
              </a:rPr>
              <a:t>Carr</a:t>
            </a:r>
            <a:r>
              <a:rPr lang="en-US" sz="1800" dirty="0">
                <a:latin typeface="Palatino Linotype" panose="02040502050505030304" pitchFamily="18" charset="0"/>
              </a:rPr>
              <a:t> and fur baby Silver Lee </a:t>
            </a:r>
            <a:r>
              <a:rPr lang="en-US" sz="1800" dirty="0" err="1">
                <a:latin typeface="Palatino Linotype" panose="02040502050505030304" pitchFamily="18" charset="0"/>
              </a:rPr>
              <a:t>Carr</a:t>
            </a:r>
            <a:r>
              <a:rPr lang="en-US" sz="1800" dirty="0">
                <a:latin typeface="Palatino Linotype" panose="02040502050505030304" pitchFamily="18" charset="0"/>
              </a:rPr>
              <a:t>. She is a member of New Birth Missionary Church in Glassboro, New Jersey. She enjoys spending time with family, friends and gardening.</a:t>
            </a:r>
          </a:p>
          <a:p>
            <a:pPr marL="0" indent="0">
              <a:buNone/>
            </a:pPr>
            <a:endParaRPr lang="en-US" sz="1800" dirty="0">
              <a:latin typeface="Palatino Linotype" panose="02040502050505030304" pitchFamily="18" charset="0"/>
            </a:endParaRPr>
          </a:p>
        </p:txBody>
      </p:sp>
      <p:pic>
        <p:nvPicPr>
          <p:cNvPr id="7" name="Picture 6">
            <a:extLst>
              <a:ext uri="{FF2B5EF4-FFF2-40B4-BE49-F238E27FC236}">
                <a16:creationId xmlns:a16="http://schemas.microsoft.com/office/drawing/2014/main" id="{A8800D2C-6F36-931D-5F81-BDB605E4BD65}"/>
              </a:ext>
            </a:extLst>
          </p:cNvPr>
          <p:cNvPicPr>
            <a:picLocks noChangeAspect="1"/>
          </p:cNvPicPr>
          <p:nvPr/>
        </p:nvPicPr>
        <p:blipFill>
          <a:blip r:embed="rId2"/>
          <a:srcRect t="18404" b="18404"/>
          <a:stretch/>
        </p:blipFill>
        <p:spPr>
          <a:xfrm>
            <a:off x="701749" y="929054"/>
            <a:ext cx="4053753" cy="2701047"/>
          </a:xfrm>
          <a:prstGeom prst="ellipse">
            <a:avLst/>
          </a:prstGeom>
        </p:spPr>
      </p:pic>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8" y="4061478"/>
            <a:ext cx="4053753" cy="1552353"/>
          </a:xfrm>
        </p:spPr>
        <p:txBody>
          <a:bodyPr anchor="ctr" anchorCtr="1">
            <a:noAutofit/>
          </a:bodyPr>
          <a:lstStyle/>
          <a:p>
            <a:pPr marL="0" indent="0" algn="ctr">
              <a:buNone/>
            </a:pPr>
            <a:r>
              <a:rPr lang="en-US" dirty="0" err="1">
                <a:latin typeface="Palatino Linotype" panose="02040502050505030304" pitchFamily="18" charset="0"/>
              </a:rPr>
              <a:t>Doreene</a:t>
            </a:r>
            <a:r>
              <a:rPr lang="en-US" dirty="0">
                <a:latin typeface="Palatino Linotype" panose="02040502050505030304" pitchFamily="18" charset="0"/>
              </a:rPr>
              <a:t> M. Bennett</a:t>
            </a:r>
          </a:p>
          <a:p>
            <a:pPr marL="0" indent="0" algn="ctr">
              <a:buNone/>
            </a:pPr>
            <a:r>
              <a:rPr lang="en-US" sz="2000" dirty="0">
                <a:latin typeface="Palatino Linotype" panose="02040502050505030304" pitchFamily="18" charset="0"/>
              </a:rPr>
              <a:t>External Affairs Specialist </a:t>
            </a:r>
          </a:p>
          <a:p>
            <a:pPr marL="0" indent="0" algn="ctr">
              <a:buNone/>
            </a:pPr>
            <a:r>
              <a:rPr lang="en-US" sz="2000" dirty="0">
                <a:latin typeface="Palatino Linotype" panose="02040502050505030304" pitchFamily="18" charset="0"/>
              </a:rPr>
              <a:t>NJ American Water</a:t>
            </a:r>
          </a:p>
        </p:txBody>
      </p:sp>
    </p:spTree>
    <p:extLst>
      <p:ext uri="{BB962C8B-B14F-4D97-AF65-F5344CB8AC3E}">
        <p14:creationId xmlns:p14="http://schemas.microsoft.com/office/powerpoint/2010/main" val="1046485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14</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2400" dirty="0">
                <a:latin typeface="Palatino Linotype" panose="02040502050505030304" pitchFamily="18" charset="0"/>
              </a:rPr>
              <a:t>Dr. Dawn </a:t>
            </a:r>
            <a:r>
              <a:rPr lang="en-US" sz="2400" dirty="0" err="1">
                <a:latin typeface="Palatino Linotype" panose="02040502050505030304" pitchFamily="18" charset="0"/>
              </a:rPr>
              <a:t>Haaz</a:t>
            </a:r>
            <a:r>
              <a:rPr lang="en-US" sz="2400" dirty="0">
                <a:latin typeface="Palatino Linotype" panose="02040502050505030304" pitchFamily="18" charset="0"/>
              </a:rPr>
              <a:t> is a licensed psychologist in private practice and the Founder and CEO of Girls Empowered.  She founded Girls Empowered in 2015, a nonprofit organization based in Bucks County, PA, to help empower girls in elementary through high school through workshops on various topics.  These topics include: self-identity, self-esteem, self-care, healthy relationships, effective communication, diversity, and leadership and teambuilding.  In her private practice, she works with older teens and adults to help them with various issues, including depression, anxiety, relationship concerns, low self-esteem, and life transitions.  Dr. </a:t>
            </a:r>
            <a:r>
              <a:rPr lang="en-US" sz="2400" dirty="0" err="1">
                <a:latin typeface="Palatino Linotype" panose="02040502050505030304" pitchFamily="18" charset="0"/>
              </a:rPr>
              <a:t>Haaz</a:t>
            </a:r>
            <a:r>
              <a:rPr lang="en-US" sz="2400" dirty="0">
                <a:latin typeface="Palatino Linotype" panose="02040502050505030304" pitchFamily="18" charset="0"/>
              </a:rPr>
              <a:t> has been married for 16 years and is the mother of a 9 year.  She loves traveling and planning parties. </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40104" y="4803996"/>
            <a:ext cx="4053753" cy="1552353"/>
          </a:xfrm>
        </p:spPr>
        <p:txBody>
          <a:bodyPr anchor="ctr" anchorCtr="1">
            <a:noAutofit/>
          </a:bodyPr>
          <a:lstStyle/>
          <a:p>
            <a:pPr marL="0" indent="0" algn="ctr">
              <a:buNone/>
            </a:pPr>
            <a:r>
              <a:rPr lang="en-US" dirty="0">
                <a:latin typeface="Palatino Linotype" panose="02040502050505030304" pitchFamily="18" charset="0"/>
              </a:rPr>
              <a:t>Dr. Dawn </a:t>
            </a:r>
            <a:r>
              <a:rPr lang="en-US" dirty="0" err="1">
                <a:latin typeface="Palatino Linotype" panose="02040502050505030304" pitchFamily="18" charset="0"/>
              </a:rPr>
              <a:t>Haaz</a:t>
            </a:r>
            <a:endParaRPr lang="en-US" dirty="0">
              <a:latin typeface="Palatino Linotype" panose="02040502050505030304" pitchFamily="18" charset="0"/>
            </a:endParaRPr>
          </a:p>
          <a:p>
            <a:pPr marL="0" indent="0" algn="ctr">
              <a:buNone/>
            </a:pPr>
            <a:r>
              <a:rPr lang="en-US" sz="2000" dirty="0">
                <a:latin typeface="Palatino Linotype" panose="02040502050505030304" pitchFamily="18" charset="0"/>
              </a:rPr>
              <a:t>Founder / CEO &amp; Psychologist</a:t>
            </a:r>
          </a:p>
          <a:p>
            <a:pPr marL="0" indent="0" algn="ctr">
              <a:buNone/>
            </a:pPr>
            <a:r>
              <a:rPr lang="en-US" sz="2000" dirty="0">
                <a:latin typeface="Palatino Linotype" panose="02040502050505030304" pitchFamily="18" charset="0"/>
              </a:rPr>
              <a:t>Girls Empowered, Inc </a:t>
            </a:r>
          </a:p>
          <a:p>
            <a:pPr marL="0" indent="0" algn="ctr">
              <a:buNone/>
            </a:pPr>
            <a:r>
              <a:rPr lang="en-US" sz="2000" dirty="0">
                <a:latin typeface="Palatino Linotype" panose="02040502050505030304" pitchFamily="18" charset="0"/>
              </a:rPr>
              <a:t> David A. </a:t>
            </a:r>
            <a:r>
              <a:rPr lang="en-US" sz="2000" dirty="0" err="1">
                <a:latin typeface="Palatino Linotype" panose="02040502050505030304" pitchFamily="18" charset="0"/>
              </a:rPr>
              <a:t>Nover</a:t>
            </a:r>
            <a:r>
              <a:rPr lang="en-US" sz="2000" dirty="0">
                <a:latin typeface="Palatino Linotype" panose="02040502050505030304" pitchFamily="18" charset="0"/>
              </a:rPr>
              <a:t>, MD PC</a:t>
            </a:r>
          </a:p>
        </p:txBody>
      </p:sp>
      <p:pic>
        <p:nvPicPr>
          <p:cNvPr id="5" name="Picture 4" descr="A person holding a certificate and flowers&#10;&#10;Description automatically generated">
            <a:extLst>
              <a:ext uri="{FF2B5EF4-FFF2-40B4-BE49-F238E27FC236}">
                <a16:creationId xmlns:a16="http://schemas.microsoft.com/office/drawing/2014/main" id="{BE1C94E1-49C8-DB0E-3226-17A72C779755}"/>
              </a:ext>
            </a:extLst>
          </p:cNvPr>
          <p:cNvPicPr>
            <a:picLocks noChangeAspect="1"/>
          </p:cNvPicPr>
          <p:nvPr/>
        </p:nvPicPr>
        <p:blipFill>
          <a:blip r:embed="rId2"/>
          <a:stretch>
            <a:fillRect/>
          </a:stretch>
        </p:blipFill>
        <p:spPr>
          <a:xfrm>
            <a:off x="1143672" y="700088"/>
            <a:ext cx="3246619" cy="3929061"/>
          </a:xfrm>
          <a:prstGeom prst="rect">
            <a:avLst/>
          </a:prstGeom>
        </p:spPr>
      </p:pic>
    </p:spTree>
    <p:extLst>
      <p:ext uri="{BB962C8B-B14F-4D97-AF65-F5344CB8AC3E}">
        <p14:creationId xmlns:p14="http://schemas.microsoft.com/office/powerpoint/2010/main" val="956701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15</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1800" dirty="0">
                <a:latin typeface="Palatino Linotype" panose="02040502050505030304" pitchFamily="18" charset="0"/>
              </a:rPr>
              <a:t>June is the Statewide Diversity Leadership Officer for the Center for Family Services providing cultural competency leadership for DMHAS agencies throughout NJ. Most recently, June was the Dean of Lifelong Learning at Rowan College at Burlington County, Sr Adjunct Professor teaching Marketing and Management and founder of the President’s Advisory Council on Diversity, Equity and Inclusion. June also served as the Executive Director for the American Red Cross serving Burlington, Camden and Gloucester Counties and serves on their statewide Diversity &amp; Inclusion Committee after working in corporate telecom for 25 years with MCI, Nextel &amp; Sprint in sales and marketing. She currently serves as an Honorary Commander Emeritus for the Joint Base -McGuire-Dix Lakehurst and Board Chair, Alice Paul Institute and Cultural Anthropologist Contributing Writer for </a:t>
            </a:r>
            <a:r>
              <a:rPr lang="en-US" sz="1800" dirty="0" err="1">
                <a:latin typeface="Palatino Linotype" panose="02040502050505030304" pitchFamily="18" charset="0"/>
              </a:rPr>
              <a:t>Womenz</a:t>
            </a:r>
            <a:r>
              <a:rPr lang="en-US" sz="1800" dirty="0">
                <a:latin typeface="Palatino Linotype" panose="02040502050505030304" pitchFamily="18" charset="0"/>
              </a:rPr>
              <a:t> Straight Talk Magazine. She is also a member of the Distinguished Alumni Board for Strayer University and named the 2024 Alumni of the Year. June is an Adjunct Professor for Wilmington University teaching Ethics and Social Responsibility and author of her book “My </a:t>
            </a:r>
            <a:r>
              <a:rPr lang="en-US" sz="1800" dirty="0" err="1">
                <a:latin typeface="Palatino Linotype" panose="02040502050505030304" pitchFamily="18" charset="0"/>
              </a:rPr>
              <a:t>Mommom’s</a:t>
            </a:r>
            <a:r>
              <a:rPr lang="en-US" sz="1800" dirty="0">
                <a:latin typeface="Palatino Linotype" panose="02040502050505030304" pitchFamily="18" charset="0"/>
              </a:rPr>
              <a:t> Market” winner of the International Impact Award for children's inspiration.</a:t>
            </a:r>
          </a:p>
          <a:p>
            <a:pPr marL="0" indent="0">
              <a:buNone/>
            </a:pPr>
            <a:endParaRPr lang="en-US" sz="2000" dirty="0">
              <a:latin typeface="Palatino Linotype" panose="02040502050505030304" pitchFamily="18" charset="0"/>
            </a:endParaRP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611310" y="4803997"/>
            <a:ext cx="4320418" cy="1552353"/>
          </a:xfrm>
        </p:spPr>
        <p:txBody>
          <a:bodyPr anchor="ctr" anchorCtr="1">
            <a:noAutofit/>
          </a:bodyPr>
          <a:lstStyle/>
          <a:p>
            <a:pPr marL="0" indent="0" algn="ctr">
              <a:buNone/>
            </a:pPr>
            <a:r>
              <a:rPr lang="en-US" dirty="0">
                <a:latin typeface="Palatino Linotype" panose="02040502050505030304" pitchFamily="18" charset="0"/>
              </a:rPr>
              <a:t>Dr. June </a:t>
            </a:r>
            <a:r>
              <a:rPr lang="en-US" dirty="0" err="1">
                <a:latin typeface="Palatino Linotype" panose="02040502050505030304" pitchFamily="18" charset="0"/>
              </a:rPr>
              <a:t>DePonte</a:t>
            </a:r>
            <a:r>
              <a:rPr lang="en-US" dirty="0">
                <a:latin typeface="Palatino Linotype" panose="02040502050505030304" pitchFamily="18" charset="0"/>
              </a:rPr>
              <a:t> </a:t>
            </a:r>
            <a:r>
              <a:rPr lang="en-US" dirty="0" err="1">
                <a:latin typeface="Palatino Linotype" panose="02040502050505030304" pitchFamily="18" charset="0"/>
              </a:rPr>
              <a:t>Sernak</a:t>
            </a:r>
            <a:endParaRPr lang="en-US" dirty="0">
              <a:latin typeface="Palatino Linotype" panose="02040502050505030304" pitchFamily="18" charset="0"/>
            </a:endParaRPr>
          </a:p>
          <a:p>
            <a:pPr marL="0" indent="0" algn="ctr">
              <a:lnSpc>
                <a:spcPct val="100000"/>
              </a:lnSpc>
              <a:spcBef>
                <a:spcPts val="0"/>
              </a:spcBef>
              <a:buNone/>
            </a:pPr>
            <a:r>
              <a:rPr lang="en-US" sz="2000" dirty="0">
                <a:latin typeface="Palatino Linotype" panose="02040502050505030304" pitchFamily="18" charset="0"/>
              </a:rPr>
              <a:t>Statewide Diversity </a:t>
            </a:r>
          </a:p>
          <a:p>
            <a:pPr marL="0" indent="0" algn="ctr">
              <a:lnSpc>
                <a:spcPct val="100000"/>
              </a:lnSpc>
              <a:spcBef>
                <a:spcPts val="0"/>
              </a:spcBef>
              <a:buNone/>
            </a:pPr>
            <a:r>
              <a:rPr lang="en-US" sz="2000" dirty="0">
                <a:latin typeface="Palatino Linotype" panose="02040502050505030304" pitchFamily="18" charset="0"/>
              </a:rPr>
              <a:t>Leadership Officer</a:t>
            </a:r>
          </a:p>
          <a:p>
            <a:pPr marL="0" indent="0" algn="ctr">
              <a:buNone/>
            </a:pPr>
            <a:r>
              <a:rPr lang="en-US" sz="2000" dirty="0">
                <a:latin typeface="Palatino Linotype" panose="02040502050505030304" pitchFamily="18" charset="0"/>
              </a:rPr>
              <a:t>Center for Family Services</a:t>
            </a:r>
          </a:p>
        </p:txBody>
      </p:sp>
      <p:pic>
        <p:nvPicPr>
          <p:cNvPr id="5" name="Picture 4" descr="A person with her hand on her chin&#10;&#10;Description automatically generated">
            <a:extLst>
              <a:ext uri="{FF2B5EF4-FFF2-40B4-BE49-F238E27FC236}">
                <a16:creationId xmlns:a16="http://schemas.microsoft.com/office/drawing/2014/main" id="{549B4BF2-C699-C3F0-2FD6-BEB1EFE9BFEE}"/>
              </a:ext>
            </a:extLst>
          </p:cNvPr>
          <p:cNvPicPr>
            <a:picLocks noChangeAspect="1"/>
          </p:cNvPicPr>
          <p:nvPr/>
        </p:nvPicPr>
        <p:blipFill>
          <a:blip r:embed="rId2"/>
          <a:stretch>
            <a:fillRect/>
          </a:stretch>
        </p:blipFill>
        <p:spPr>
          <a:xfrm>
            <a:off x="890230" y="812805"/>
            <a:ext cx="3696058" cy="3696058"/>
          </a:xfrm>
          <a:prstGeom prst="rect">
            <a:avLst/>
          </a:prstGeom>
        </p:spPr>
      </p:pic>
    </p:spTree>
    <p:extLst>
      <p:ext uri="{BB962C8B-B14F-4D97-AF65-F5344CB8AC3E}">
        <p14:creationId xmlns:p14="http://schemas.microsoft.com/office/powerpoint/2010/main" val="687843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16</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1800" dirty="0">
                <a:latin typeface="Palatino Linotype" panose="02040502050505030304" pitchFamily="18" charset="0"/>
              </a:rPr>
              <a:t>Dr. </a:t>
            </a:r>
            <a:r>
              <a:rPr lang="en-US" sz="1800" dirty="0" err="1">
                <a:latin typeface="Palatino Linotype" panose="02040502050505030304" pitchFamily="18" charset="0"/>
              </a:rPr>
              <a:t>Lallo</a:t>
            </a:r>
            <a:r>
              <a:rPr lang="en-US" sz="1800" dirty="0">
                <a:latin typeface="Palatino Linotype" panose="02040502050505030304" pitchFamily="18" charset="0"/>
              </a:rPr>
              <a:t> received Bachelor’s degrees in Physics and Theology from Saint Joseph’s University in 2014 and went on to earn her Masters (2017) and Doctorate (2019) degrees in Mechanical Engineering and Applied Mechanics at the University of Pennsylvania.  Dr. </a:t>
            </a:r>
            <a:r>
              <a:rPr lang="en-US" sz="1800" dirty="0" err="1">
                <a:latin typeface="Palatino Linotype" panose="02040502050505030304" pitchFamily="18" charset="0"/>
              </a:rPr>
              <a:t>Lallo’s</a:t>
            </a:r>
            <a:r>
              <a:rPr lang="en-US" sz="1800" dirty="0">
                <a:latin typeface="Palatino Linotype" panose="02040502050505030304" pitchFamily="18" charset="0"/>
              </a:rPr>
              <a:t> doctoral research focused on the mechanical properties of cellulosic materials, which are derived from trees.  Dr. </a:t>
            </a:r>
            <a:r>
              <a:rPr lang="en-US" sz="1800" dirty="0" err="1">
                <a:latin typeface="Palatino Linotype" panose="02040502050505030304" pitchFamily="18" charset="0"/>
              </a:rPr>
              <a:t>Lallo</a:t>
            </a:r>
            <a:r>
              <a:rPr lang="en-US" sz="1800" dirty="0">
                <a:latin typeface="Palatino Linotype" panose="02040502050505030304" pitchFamily="18" charset="0"/>
              </a:rPr>
              <a:t> now works as a Managing Engineer in the Mechanical Engineering practice at Exponent. Inc., a scientific and engineering consulting firm serving both industrial and litigation clients.  Exponent is best known for analyzing and determining the cause of failures and accidents. </a:t>
            </a:r>
          </a:p>
          <a:p>
            <a:pPr marL="0" indent="0" algn="ctr">
              <a:buNone/>
            </a:pPr>
            <a:r>
              <a:rPr lang="en-US" sz="1800" dirty="0">
                <a:latin typeface="Palatino Linotype" panose="02040502050505030304" pitchFamily="18" charset="0"/>
              </a:rPr>
              <a:t>Dr. </a:t>
            </a:r>
            <a:r>
              <a:rPr lang="en-US" sz="1800" dirty="0" err="1">
                <a:latin typeface="Palatino Linotype" panose="02040502050505030304" pitchFamily="18" charset="0"/>
              </a:rPr>
              <a:t>Lallo</a:t>
            </a:r>
            <a:r>
              <a:rPr lang="en-US" sz="1800" dirty="0">
                <a:latin typeface="Palatino Linotype" panose="02040502050505030304" pitchFamily="18" charset="0"/>
              </a:rPr>
              <a:t> was born, raised, and currently resides in South Jersey.  Growing up, Dr. </a:t>
            </a:r>
            <a:r>
              <a:rPr lang="en-US" sz="1800" dirty="0" err="1">
                <a:latin typeface="Palatino Linotype" panose="02040502050505030304" pitchFamily="18" charset="0"/>
              </a:rPr>
              <a:t>Lallo</a:t>
            </a:r>
            <a:r>
              <a:rPr lang="en-US" sz="1800" dirty="0">
                <a:latin typeface="Palatino Linotype" panose="02040502050505030304" pitchFamily="18" charset="0"/>
              </a:rPr>
              <a:t> was an active member in her Girl Scout Troops, and her mother, Cindy </a:t>
            </a:r>
            <a:r>
              <a:rPr lang="en-US" sz="1800" dirty="0" err="1">
                <a:latin typeface="Palatino Linotype" panose="02040502050505030304" pitchFamily="18" charset="0"/>
              </a:rPr>
              <a:t>Mariani</a:t>
            </a:r>
            <a:r>
              <a:rPr lang="en-US" sz="1800" dirty="0">
                <a:latin typeface="Palatino Linotype" panose="02040502050505030304" pitchFamily="18" charset="0"/>
              </a:rPr>
              <a:t>, was a troop leader.  During Middle School, Dr. </a:t>
            </a:r>
            <a:r>
              <a:rPr lang="en-US" sz="1800" dirty="0" err="1">
                <a:latin typeface="Palatino Linotype" panose="02040502050505030304" pitchFamily="18" charset="0"/>
              </a:rPr>
              <a:t>Lallo</a:t>
            </a:r>
            <a:r>
              <a:rPr lang="en-US" sz="1800" dirty="0">
                <a:latin typeface="Palatino Linotype" panose="02040502050505030304" pitchFamily="18" charset="0"/>
              </a:rPr>
              <a:t> was on the Penna’s </a:t>
            </a:r>
            <a:r>
              <a:rPr lang="en-US" sz="1800" dirty="0" err="1">
                <a:latin typeface="Palatino Linotype" panose="02040502050505030304" pitchFamily="18" charset="0"/>
              </a:rPr>
              <a:t>Paddlebums</a:t>
            </a:r>
            <a:r>
              <a:rPr lang="en-US" sz="1800" dirty="0">
                <a:latin typeface="Palatino Linotype" panose="02040502050505030304" pitchFamily="18" charset="0"/>
              </a:rPr>
              <a:t> Girl Scout Canoe team in Medford, NJ, which is active today and coached by her Aunt and Lifelong Girl Scout Cecilia Penna.  The life and leadership skills and friendships formed during Dr. </a:t>
            </a:r>
            <a:r>
              <a:rPr lang="en-US" sz="1800" dirty="0" err="1">
                <a:latin typeface="Palatino Linotype" panose="02040502050505030304" pitchFamily="18" charset="0"/>
              </a:rPr>
              <a:t>Lallo’s</a:t>
            </a:r>
            <a:r>
              <a:rPr lang="en-US" sz="1800" dirty="0">
                <a:latin typeface="Palatino Linotype" panose="02040502050505030304" pitchFamily="18" charset="0"/>
              </a:rPr>
              <a:t> time in Girl Scouts remain an integral part of her life today.</a:t>
            </a:r>
          </a:p>
          <a:p>
            <a:pPr marL="0" indent="0">
              <a:buNone/>
            </a:pPr>
            <a:endParaRPr lang="en-US" sz="1800" dirty="0">
              <a:latin typeface="Palatino Linotype" panose="02040502050505030304" pitchFamily="18" charset="0"/>
            </a:endParaRP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9" y="4304365"/>
            <a:ext cx="4053753" cy="1552353"/>
          </a:xfrm>
        </p:spPr>
        <p:txBody>
          <a:bodyPr anchor="ctr" anchorCtr="1">
            <a:noAutofit/>
          </a:bodyPr>
          <a:lstStyle/>
          <a:p>
            <a:pPr marL="0" indent="0" algn="ctr">
              <a:buNone/>
            </a:pPr>
            <a:r>
              <a:rPr lang="en-US" dirty="0">
                <a:latin typeface="Palatino Linotype" panose="02040502050505030304" pitchFamily="18" charset="0"/>
              </a:rPr>
              <a:t>Dr. Lisa </a:t>
            </a:r>
            <a:r>
              <a:rPr lang="en-US" dirty="0" err="1">
                <a:latin typeface="Palatino Linotype" panose="02040502050505030304" pitchFamily="18" charset="0"/>
              </a:rPr>
              <a:t>Lallo</a:t>
            </a:r>
            <a:endParaRPr lang="en-US" dirty="0">
              <a:latin typeface="Palatino Linotype" panose="02040502050505030304" pitchFamily="18" charset="0"/>
            </a:endParaRPr>
          </a:p>
          <a:p>
            <a:pPr marL="0" indent="0" algn="ctr">
              <a:buNone/>
            </a:pPr>
            <a:r>
              <a:rPr lang="en-US" sz="2000" dirty="0">
                <a:latin typeface="Palatino Linotype" panose="02040502050505030304" pitchFamily="18" charset="0"/>
              </a:rPr>
              <a:t>Mechanical Engineer</a:t>
            </a:r>
          </a:p>
          <a:p>
            <a:pPr marL="0" indent="0" algn="ctr">
              <a:buNone/>
            </a:pPr>
            <a:r>
              <a:rPr lang="en-US" sz="2000" dirty="0">
                <a:latin typeface="Palatino Linotype" panose="02040502050505030304" pitchFamily="18" charset="0"/>
              </a:rPr>
              <a:t>Exponent</a:t>
            </a:r>
          </a:p>
        </p:txBody>
      </p:sp>
      <p:pic>
        <p:nvPicPr>
          <p:cNvPr id="5" name="Picture 4" descr="A close-up of a person&#10;&#10;Description automatically generated">
            <a:extLst>
              <a:ext uri="{FF2B5EF4-FFF2-40B4-BE49-F238E27FC236}">
                <a16:creationId xmlns:a16="http://schemas.microsoft.com/office/drawing/2014/main" id="{A38EF8C6-6345-BB1A-3F68-DAEC90236E38}"/>
              </a:ext>
            </a:extLst>
          </p:cNvPr>
          <p:cNvPicPr>
            <a:picLocks noChangeAspect="1"/>
          </p:cNvPicPr>
          <p:nvPr/>
        </p:nvPicPr>
        <p:blipFill>
          <a:blip r:embed="rId2"/>
          <a:stretch>
            <a:fillRect/>
          </a:stretch>
        </p:blipFill>
        <p:spPr>
          <a:xfrm>
            <a:off x="1344179" y="800321"/>
            <a:ext cx="2768891" cy="3433762"/>
          </a:xfrm>
          <a:prstGeom prst="rect">
            <a:avLst/>
          </a:prstGeom>
        </p:spPr>
      </p:pic>
    </p:spTree>
    <p:extLst>
      <p:ext uri="{BB962C8B-B14F-4D97-AF65-F5344CB8AC3E}">
        <p14:creationId xmlns:p14="http://schemas.microsoft.com/office/powerpoint/2010/main" val="379442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17</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2000" dirty="0">
                <a:latin typeface="Palatino Linotype" panose="02040502050505030304" pitchFamily="18" charset="0"/>
              </a:rPr>
              <a:t>Wellness Educator, Elsie Kerns has over 30 years of training and expertise in the field of Alternative and Complementary Medicine. Wellness presentations include classes at Drexel University’s Goodwin College of Professional Studies; Drexel’s graduate program in Complementary and Integrative Medicine and Camden County College’s Holistic Health Institute.</a:t>
            </a:r>
          </a:p>
          <a:p>
            <a:pPr marL="0" indent="0" algn="ctr">
              <a:buNone/>
            </a:pPr>
            <a:r>
              <a:rPr lang="en-US" sz="2000" dirty="0">
                <a:latin typeface="Palatino Linotype" panose="02040502050505030304" pitchFamily="18" charset="0"/>
              </a:rPr>
              <a:t>Elsie has been privileged to study with the worlds’ leading authorities in energy management including Dr. Joe </a:t>
            </a:r>
            <a:r>
              <a:rPr lang="en-US" sz="2000" dirty="0" err="1">
                <a:latin typeface="Palatino Linotype" panose="02040502050505030304" pitchFamily="18" charset="0"/>
              </a:rPr>
              <a:t>Dispenza</a:t>
            </a:r>
            <a:r>
              <a:rPr lang="en-US" sz="2000" dirty="0">
                <a:latin typeface="Palatino Linotype" panose="02040502050505030304" pitchFamily="18" charset="0"/>
              </a:rPr>
              <a:t>, Donna Eden, and Barbara Brennan. Her passion is teaching and empowering clients with easy, effective and practical stress solutions to restore, revitalize and renew one’s energy and passion for life.</a:t>
            </a:r>
          </a:p>
          <a:p>
            <a:pPr marL="0" indent="0" algn="ctr">
              <a:buNone/>
            </a:pPr>
            <a:r>
              <a:rPr lang="en-US" sz="2000" dirty="0">
                <a:latin typeface="Palatino Linotype" panose="02040502050505030304" pitchFamily="18" charset="0"/>
              </a:rPr>
              <a:t>As an Eden Method Advanced Practitioner, Certified Energy Medicine for Women Instructor, Spot-It </a:t>
            </a:r>
            <a:r>
              <a:rPr lang="en-US" sz="2000" dirty="0" err="1">
                <a:latin typeface="Palatino Linotype" panose="02040502050505030304" pitchFamily="18" charset="0"/>
              </a:rPr>
              <a:t>CoachTM</a:t>
            </a:r>
            <a:r>
              <a:rPr lang="en-US" sz="2000" dirty="0">
                <a:latin typeface="Palatino Linotype" panose="02040502050505030304" pitchFamily="18" charset="0"/>
              </a:rPr>
              <a:t> and Reiki Master, Elsie offers Worksite Wellness, Educational Seminars, as well as sessions in-person, or virtually. https://www.overwhelmwarrior.com/ </a:t>
            </a:r>
          </a:p>
          <a:p>
            <a:pPr marL="0" indent="0">
              <a:buNone/>
            </a:pPr>
            <a:endParaRPr lang="en-US" sz="2000" dirty="0">
              <a:latin typeface="Palatino Linotype" panose="02040502050505030304" pitchFamily="18" charset="0"/>
            </a:endParaRPr>
          </a:p>
        </p:txBody>
      </p:sp>
      <p:pic>
        <p:nvPicPr>
          <p:cNvPr id="7" name="Picture 6">
            <a:extLst>
              <a:ext uri="{FF2B5EF4-FFF2-40B4-BE49-F238E27FC236}">
                <a16:creationId xmlns:a16="http://schemas.microsoft.com/office/drawing/2014/main" id="{A8800D2C-6F36-931D-5F81-BDB605E4BD65}"/>
              </a:ext>
            </a:extLst>
          </p:cNvPr>
          <p:cNvPicPr>
            <a:picLocks noChangeAspect="1"/>
          </p:cNvPicPr>
          <p:nvPr/>
        </p:nvPicPr>
        <p:blipFill>
          <a:blip r:embed="rId2"/>
          <a:srcRect t="13228" b="13228"/>
          <a:stretch/>
        </p:blipFill>
        <p:spPr>
          <a:xfrm>
            <a:off x="701749" y="929054"/>
            <a:ext cx="4053753" cy="2701047"/>
          </a:xfrm>
          <a:prstGeom prst="ellipse">
            <a:avLst/>
          </a:prstGeom>
        </p:spPr>
      </p:pic>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8" y="4061478"/>
            <a:ext cx="4053753" cy="1552353"/>
          </a:xfrm>
        </p:spPr>
        <p:txBody>
          <a:bodyPr anchor="ctr" anchorCtr="1">
            <a:noAutofit/>
          </a:bodyPr>
          <a:lstStyle/>
          <a:p>
            <a:pPr marL="0" indent="0" algn="ctr">
              <a:buNone/>
            </a:pPr>
            <a:r>
              <a:rPr lang="en-US" dirty="0">
                <a:latin typeface="Palatino Linotype" panose="02040502050505030304" pitchFamily="18" charset="0"/>
              </a:rPr>
              <a:t>Elsie Kerns</a:t>
            </a:r>
          </a:p>
          <a:p>
            <a:pPr marL="0" indent="0" algn="ctr">
              <a:buNone/>
            </a:pPr>
            <a:r>
              <a:rPr lang="en-US" sz="2000" dirty="0">
                <a:latin typeface="Palatino Linotype" panose="02040502050505030304" pitchFamily="18" charset="0"/>
              </a:rPr>
              <a:t>Wellness Educator</a:t>
            </a:r>
          </a:p>
          <a:p>
            <a:pPr marL="0" indent="0" algn="ctr">
              <a:buNone/>
            </a:pPr>
            <a:r>
              <a:rPr lang="en-US" sz="2000" dirty="0">
                <a:latin typeface="Palatino Linotype" panose="02040502050505030304" pitchFamily="18" charset="0"/>
              </a:rPr>
              <a:t>Wellness with Elsie</a:t>
            </a:r>
          </a:p>
        </p:txBody>
      </p:sp>
    </p:spTree>
    <p:extLst>
      <p:ext uri="{BB962C8B-B14F-4D97-AF65-F5344CB8AC3E}">
        <p14:creationId xmlns:p14="http://schemas.microsoft.com/office/powerpoint/2010/main" val="4092971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18</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2400" dirty="0">
                <a:latin typeface="Palatino Linotype" panose="02040502050505030304" pitchFamily="18" charset="0"/>
              </a:rPr>
              <a:t>I'm a life long Girl Scout and advocate for women in science. I attended Merion Mercy Academy and Drexel University. I hold a B.S. In Biological Sciences with a concentration in Cellular, Molecular, Biochemistry, and Genetics, as well as a minor in Marketing and a certificate in Writing. I've combined my passions for Science, Marketing, and Writing and have spent my career at the pharmaceutical marketing company </a:t>
            </a:r>
            <a:r>
              <a:rPr lang="en-US" sz="2400" dirty="0" err="1">
                <a:latin typeface="Palatino Linotype" panose="02040502050505030304" pitchFamily="18" charset="0"/>
              </a:rPr>
              <a:t>Digitas</a:t>
            </a:r>
            <a:r>
              <a:rPr lang="en-US" sz="2400" dirty="0">
                <a:latin typeface="Palatino Linotype" panose="02040502050505030304" pitchFamily="18" charset="0"/>
              </a:rPr>
              <a:t> Health, a subsidiary of Publicis Groupe. I started here as a co-op during college and have worked my way up to Senior Manager in the Regulatory Review department, where our focus on making sure advertisements maintain fair balance of safety information per FDA standards.</a:t>
            </a:r>
          </a:p>
        </p:txBody>
      </p:sp>
      <p:pic>
        <p:nvPicPr>
          <p:cNvPr id="7" name="Picture 6">
            <a:extLst>
              <a:ext uri="{FF2B5EF4-FFF2-40B4-BE49-F238E27FC236}">
                <a16:creationId xmlns:a16="http://schemas.microsoft.com/office/drawing/2014/main" id="{A8800D2C-6F36-931D-5F81-BDB605E4BD65}"/>
              </a:ext>
            </a:extLst>
          </p:cNvPr>
          <p:cNvPicPr>
            <a:picLocks noChangeAspect="1"/>
          </p:cNvPicPr>
          <p:nvPr/>
        </p:nvPicPr>
        <p:blipFill>
          <a:blip r:embed="rId2"/>
          <a:srcRect t="15942" b="15942"/>
          <a:stretch/>
        </p:blipFill>
        <p:spPr>
          <a:xfrm>
            <a:off x="701749" y="929054"/>
            <a:ext cx="4053753" cy="2701047"/>
          </a:xfrm>
          <a:prstGeom prst="ellipse">
            <a:avLst/>
          </a:prstGeom>
        </p:spPr>
      </p:pic>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8" y="4061478"/>
            <a:ext cx="4053753" cy="1552353"/>
          </a:xfrm>
        </p:spPr>
        <p:txBody>
          <a:bodyPr anchor="ctr" anchorCtr="1">
            <a:noAutofit/>
          </a:bodyPr>
          <a:lstStyle/>
          <a:p>
            <a:pPr marL="0" indent="0" algn="ctr">
              <a:buNone/>
            </a:pPr>
            <a:r>
              <a:rPr lang="en-US" dirty="0">
                <a:latin typeface="Palatino Linotype" panose="02040502050505030304" pitchFamily="18" charset="0"/>
              </a:rPr>
              <a:t>Emily </a:t>
            </a:r>
            <a:r>
              <a:rPr lang="en-US" dirty="0" err="1">
                <a:latin typeface="Palatino Linotype" panose="02040502050505030304" pitchFamily="18" charset="0"/>
              </a:rPr>
              <a:t>Turek</a:t>
            </a:r>
            <a:endParaRPr lang="en-US" dirty="0">
              <a:latin typeface="Palatino Linotype" panose="02040502050505030304" pitchFamily="18" charset="0"/>
            </a:endParaRPr>
          </a:p>
          <a:p>
            <a:pPr marL="0" indent="0" algn="ctr">
              <a:buNone/>
            </a:pPr>
            <a:r>
              <a:rPr lang="en-US" sz="2000" dirty="0">
                <a:latin typeface="Palatino Linotype" panose="02040502050505030304" pitchFamily="18" charset="0"/>
              </a:rPr>
              <a:t>Senior Manager - Regulatory Promotional Operations</a:t>
            </a:r>
          </a:p>
          <a:p>
            <a:pPr marL="0" indent="0" algn="ctr">
              <a:buNone/>
            </a:pPr>
            <a:r>
              <a:rPr lang="en-US" sz="2000" dirty="0" err="1">
                <a:latin typeface="Palatino Linotype" panose="02040502050505030304" pitchFamily="18" charset="0"/>
              </a:rPr>
              <a:t>Digitas</a:t>
            </a:r>
            <a:r>
              <a:rPr lang="en-US" sz="2000" dirty="0">
                <a:latin typeface="Palatino Linotype" panose="02040502050505030304" pitchFamily="18" charset="0"/>
              </a:rPr>
              <a:t> Health</a:t>
            </a:r>
          </a:p>
        </p:txBody>
      </p:sp>
    </p:spTree>
    <p:extLst>
      <p:ext uri="{BB962C8B-B14F-4D97-AF65-F5344CB8AC3E}">
        <p14:creationId xmlns:p14="http://schemas.microsoft.com/office/powerpoint/2010/main" val="3990956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19</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dirty="0">
                <a:latin typeface="Palatino Linotype" panose="02040502050505030304" pitchFamily="18" charset="0"/>
              </a:rPr>
              <a:t>Erin has served the early childhood community for the past 20 years as a classroom educator, program leader, professional development specialist, and independent consultant. In her current role as Director of Education and Development with Becker’s School Supplies, Erin is responsible for selecting and developing learning materials, furniture, and educator resources designed for 21st century learning.</a:t>
            </a:r>
          </a:p>
        </p:txBody>
      </p:sp>
      <p:pic>
        <p:nvPicPr>
          <p:cNvPr id="7" name="Picture 6">
            <a:extLst>
              <a:ext uri="{FF2B5EF4-FFF2-40B4-BE49-F238E27FC236}">
                <a16:creationId xmlns:a16="http://schemas.microsoft.com/office/drawing/2014/main" id="{A8800D2C-6F36-931D-5F81-BDB605E4BD65}"/>
              </a:ext>
            </a:extLst>
          </p:cNvPr>
          <p:cNvPicPr>
            <a:picLocks noChangeAspect="1"/>
          </p:cNvPicPr>
          <p:nvPr/>
        </p:nvPicPr>
        <p:blipFill>
          <a:blip r:embed="rId2"/>
          <a:srcRect l="82" r="82"/>
          <a:stretch/>
        </p:blipFill>
        <p:spPr>
          <a:xfrm>
            <a:off x="701749" y="929054"/>
            <a:ext cx="4053753" cy="2701047"/>
          </a:xfrm>
          <a:prstGeom prst="ellipse">
            <a:avLst/>
          </a:prstGeom>
        </p:spPr>
      </p:pic>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8" y="4061478"/>
            <a:ext cx="4053753" cy="1552353"/>
          </a:xfrm>
        </p:spPr>
        <p:txBody>
          <a:bodyPr anchor="ctr" anchorCtr="1">
            <a:noAutofit/>
          </a:bodyPr>
          <a:lstStyle/>
          <a:p>
            <a:pPr marL="0" indent="0" algn="ctr">
              <a:buNone/>
            </a:pPr>
            <a:r>
              <a:rPr lang="en-US" dirty="0">
                <a:latin typeface="Palatino Linotype" panose="02040502050505030304" pitchFamily="18" charset="0"/>
              </a:rPr>
              <a:t>Erin Murray</a:t>
            </a:r>
          </a:p>
          <a:p>
            <a:pPr marL="0" indent="0" algn="ctr">
              <a:buNone/>
            </a:pPr>
            <a:r>
              <a:rPr lang="en-US" sz="2000" dirty="0">
                <a:latin typeface="Palatino Linotype" panose="02040502050505030304" pitchFamily="18" charset="0"/>
              </a:rPr>
              <a:t>Director of Education and Development</a:t>
            </a:r>
          </a:p>
          <a:p>
            <a:pPr marL="0" indent="0" algn="ctr">
              <a:buNone/>
            </a:pPr>
            <a:r>
              <a:rPr lang="en-US" sz="2000" dirty="0">
                <a:latin typeface="Palatino Linotype" panose="02040502050505030304" pitchFamily="18" charset="0"/>
              </a:rPr>
              <a:t>Becker's School Supplies</a:t>
            </a:r>
          </a:p>
        </p:txBody>
      </p:sp>
    </p:spTree>
    <p:extLst>
      <p:ext uri="{BB962C8B-B14F-4D97-AF65-F5344CB8AC3E}">
        <p14:creationId xmlns:p14="http://schemas.microsoft.com/office/powerpoint/2010/main" val="158370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D25084-D912-8A9C-5485-DD6274D566E2}"/>
              </a:ext>
            </a:extLst>
          </p:cNvPr>
          <p:cNvSpPr txBox="1">
            <a:spLocks noGrp="1"/>
          </p:cNvSpPr>
          <p:nvPr>
            <p:ph type="sldNum" sz="quarter" idx="8"/>
          </p:nvPr>
        </p:nvSpPr>
        <p:spPr/>
        <p:txBody>
          <a:bodyPr/>
          <a:lstStyle/>
          <a:p>
            <a:pPr lvl="0"/>
            <a:fld id="{EA465104-18E7-2D46-AB57-019468E360B0}" type="slidenum">
              <a:rPr lang="en-US"/>
              <a:t>2</a:t>
            </a:fld>
            <a:endParaRPr lang="en-US"/>
          </a:p>
        </p:txBody>
      </p:sp>
      <p:sp>
        <p:nvSpPr>
          <p:cNvPr id="4" name="Text Placeholder 6">
            <a:extLst>
              <a:ext uri="{FF2B5EF4-FFF2-40B4-BE49-F238E27FC236}">
                <a16:creationId xmlns:a16="http://schemas.microsoft.com/office/drawing/2014/main" id="{49B9A140-0634-00F7-1002-F161BBDDB244}"/>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dirty="0">
                <a:latin typeface="Palatino Linotype" panose="02040502050505030304" pitchFamily="18" charset="0"/>
              </a:rPr>
              <a:t>Hi, I’m Allison </a:t>
            </a:r>
            <a:r>
              <a:rPr lang="en-US" dirty="0" err="1">
                <a:latin typeface="Palatino Linotype" panose="02040502050505030304" pitchFamily="18" charset="0"/>
              </a:rPr>
              <a:t>Farcus</a:t>
            </a:r>
            <a:r>
              <a:rPr lang="en-US" dirty="0">
                <a:latin typeface="Palatino Linotype" panose="02040502050505030304" pitchFamily="18" charset="0"/>
              </a:rPr>
              <a:t>. I’ve been cooking and entertaining for 30+ years. My mother is my inspiration; a fabulous entertainer who hosted many dinner parties. My dad‘s role was “bartender“ and my mom did everything else. I caught the bug, both actually. I’ve put a personal twist on things and I’m always thirsty for inspiration for any kind of entertaining. But really, it’s always about the people so I created a business that marries the two and one that brings people together to make food and drink together, and then enjoy it together. The best recipe!</a:t>
            </a:r>
          </a:p>
        </p:txBody>
      </p:sp>
      <p:pic>
        <p:nvPicPr>
          <p:cNvPr id="7" name="Picture 6" descr="A person in purple jacket sitting at a table with utensils in the background&#10;&#10;Description automatically generated">
            <a:extLst>
              <a:ext uri="{FF2B5EF4-FFF2-40B4-BE49-F238E27FC236}">
                <a16:creationId xmlns:a16="http://schemas.microsoft.com/office/drawing/2014/main" id="{8E82C335-9137-D137-F223-DB7B7248D88E}"/>
              </a:ext>
            </a:extLst>
          </p:cNvPr>
          <p:cNvPicPr>
            <a:picLocks noChangeAspect="1"/>
          </p:cNvPicPr>
          <p:nvPr/>
        </p:nvPicPr>
        <p:blipFill>
          <a:blip r:embed="rId2"/>
          <a:stretch>
            <a:fillRect/>
          </a:stretch>
        </p:blipFill>
        <p:spPr>
          <a:xfrm>
            <a:off x="701749" y="929054"/>
            <a:ext cx="4053753" cy="2701047"/>
          </a:xfrm>
          <a:prstGeom prst="ellipse">
            <a:avLst/>
          </a:prstGeom>
        </p:spPr>
      </p:pic>
      <p:sp>
        <p:nvSpPr>
          <p:cNvPr id="9" name="Text Placeholder 6">
            <a:extLst>
              <a:ext uri="{FF2B5EF4-FFF2-40B4-BE49-F238E27FC236}">
                <a16:creationId xmlns:a16="http://schemas.microsoft.com/office/drawing/2014/main" id="{AE2F82E2-4FC9-F734-065C-89F941A11A93}"/>
              </a:ext>
            </a:extLst>
          </p:cNvPr>
          <p:cNvSpPr txBox="1">
            <a:spLocks noGrp="1"/>
          </p:cNvSpPr>
          <p:nvPr>
            <p:ph type="body" idx="4294967295"/>
          </p:nvPr>
        </p:nvSpPr>
        <p:spPr>
          <a:xfrm>
            <a:off x="701748" y="4061478"/>
            <a:ext cx="4053753" cy="1552353"/>
          </a:xfrm>
        </p:spPr>
        <p:txBody>
          <a:bodyPr anchor="ctr" anchorCtr="1">
            <a:noAutofit/>
          </a:bodyPr>
          <a:lstStyle/>
          <a:p>
            <a:pPr marL="0" indent="0" algn="ctr">
              <a:buNone/>
            </a:pPr>
            <a:r>
              <a:rPr lang="en-US" dirty="0">
                <a:latin typeface="Palatino Linotype" panose="02040502050505030304" pitchFamily="18" charset="0"/>
              </a:rPr>
              <a:t>Allison </a:t>
            </a:r>
            <a:r>
              <a:rPr lang="en-US" dirty="0" err="1">
                <a:latin typeface="Palatino Linotype" panose="02040502050505030304" pitchFamily="18" charset="0"/>
              </a:rPr>
              <a:t>Farcus</a:t>
            </a:r>
            <a:endParaRPr lang="en-US" dirty="0">
              <a:latin typeface="Palatino Linotype" panose="02040502050505030304" pitchFamily="18" charset="0"/>
            </a:endParaRPr>
          </a:p>
          <a:p>
            <a:pPr marL="0" indent="0" algn="ctr">
              <a:buNone/>
            </a:pPr>
            <a:endParaRPr lang="en-US" sz="2000" dirty="0">
              <a:latin typeface="Palatino Linotype" panose="02040502050505030304" pitchFamily="18" charset="0"/>
            </a:endParaRPr>
          </a:p>
          <a:p>
            <a:pPr marL="0" indent="0" algn="ctr">
              <a:buNone/>
            </a:pPr>
            <a:r>
              <a:rPr lang="en-US" sz="2000" dirty="0">
                <a:latin typeface="Palatino Linotype" panose="02040502050505030304" pitchFamily="18" charset="0"/>
              </a:rPr>
              <a:t>Sauté &amp; </a:t>
            </a:r>
            <a:r>
              <a:rPr lang="en-US" sz="2000" dirty="0" err="1">
                <a:latin typeface="Palatino Linotype" panose="02040502050505030304" pitchFamily="18" charset="0"/>
              </a:rPr>
              <a:t>Soriée</a:t>
            </a:r>
            <a:endParaRPr lang="en-US" sz="2000" dirty="0">
              <a:latin typeface="Palatino Linotype" panose="0204050205050503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20</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0" y="1123946"/>
            <a:ext cx="6982841" cy="5232404"/>
          </a:xfrm>
        </p:spPr>
        <p:txBody>
          <a:bodyPr anchor="ctr" anchorCtr="1">
            <a:noAutofit/>
          </a:bodyPr>
          <a:lstStyle/>
          <a:p>
            <a:pPr marL="0" indent="0" algn="ctr">
              <a:buNone/>
            </a:pPr>
            <a:r>
              <a:rPr lang="en-US" dirty="0">
                <a:latin typeface="Palatino Linotype" panose="02040502050505030304" pitchFamily="18" charset="0"/>
              </a:rPr>
              <a:t>I own/operate a design build remodeling company. I am also a carpenter, and work on my job sites doing tile work, sheet rocking, trim installation and many more things. </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6201896" y="961078"/>
            <a:ext cx="4053753" cy="1552353"/>
          </a:xfrm>
        </p:spPr>
        <p:txBody>
          <a:bodyPr anchor="ctr" anchorCtr="1">
            <a:noAutofit/>
          </a:bodyPr>
          <a:lstStyle/>
          <a:p>
            <a:pPr marL="0" indent="0" algn="ctr">
              <a:buNone/>
            </a:pPr>
            <a:r>
              <a:rPr lang="en-US" dirty="0">
                <a:latin typeface="Palatino Linotype" panose="02040502050505030304" pitchFamily="18" charset="0"/>
              </a:rPr>
              <a:t>Francesca </a:t>
            </a:r>
            <a:r>
              <a:rPr lang="en-US" dirty="0" err="1">
                <a:latin typeface="Palatino Linotype" panose="02040502050505030304" pitchFamily="18" charset="0"/>
              </a:rPr>
              <a:t>Bilyard</a:t>
            </a:r>
            <a:endParaRPr lang="en-US" dirty="0">
              <a:latin typeface="Palatino Linotype" panose="02040502050505030304" pitchFamily="18" charset="0"/>
            </a:endParaRPr>
          </a:p>
          <a:p>
            <a:pPr marL="0" indent="0" algn="ctr">
              <a:buNone/>
            </a:pPr>
            <a:r>
              <a:rPr lang="en-US" sz="2000" dirty="0">
                <a:latin typeface="Palatino Linotype" panose="02040502050505030304" pitchFamily="18" charset="0"/>
              </a:rPr>
              <a:t>Owner Operator</a:t>
            </a:r>
          </a:p>
          <a:p>
            <a:pPr marL="0" indent="0" algn="ctr">
              <a:buNone/>
            </a:pPr>
            <a:r>
              <a:rPr lang="en-US" sz="2000" dirty="0">
                <a:latin typeface="Palatino Linotype" panose="02040502050505030304" pitchFamily="18" charset="0"/>
              </a:rPr>
              <a:t>Diamonds &amp; </a:t>
            </a:r>
            <a:r>
              <a:rPr lang="en-US" sz="2000" dirty="0" err="1">
                <a:latin typeface="Palatino Linotype" panose="02040502050505030304" pitchFamily="18" charset="0"/>
              </a:rPr>
              <a:t>DrillBits</a:t>
            </a:r>
            <a:r>
              <a:rPr lang="en-US" sz="2000" dirty="0">
                <a:latin typeface="Palatino Linotype" panose="02040502050505030304" pitchFamily="18" charset="0"/>
              </a:rPr>
              <a:t> LLC</a:t>
            </a:r>
          </a:p>
        </p:txBody>
      </p:sp>
      <p:pic>
        <p:nvPicPr>
          <p:cNvPr id="5" name="Picture 4" descr="A person with red hair smiling&#10;&#10;Description automatically generated">
            <a:extLst>
              <a:ext uri="{FF2B5EF4-FFF2-40B4-BE49-F238E27FC236}">
                <a16:creationId xmlns:a16="http://schemas.microsoft.com/office/drawing/2014/main" id="{819EC332-3E1B-6F61-9CC4-E7B7E1878024}"/>
              </a:ext>
            </a:extLst>
          </p:cNvPr>
          <p:cNvPicPr>
            <a:picLocks noChangeAspect="1"/>
          </p:cNvPicPr>
          <p:nvPr/>
        </p:nvPicPr>
        <p:blipFill>
          <a:blip r:embed="rId2"/>
          <a:stretch>
            <a:fillRect/>
          </a:stretch>
        </p:blipFill>
        <p:spPr>
          <a:xfrm>
            <a:off x="1064456" y="961078"/>
            <a:ext cx="3098798" cy="4643437"/>
          </a:xfrm>
          <a:prstGeom prst="rect">
            <a:avLst/>
          </a:prstGeom>
        </p:spPr>
      </p:pic>
    </p:spTree>
    <p:extLst>
      <p:ext uri="{BB962C8B-B14F-4D97-AF65-F5344CB8AC3E}">
        <p14:creationId xmlns:p14="http://schemas.microsoft.com/office/powerpoint/2010/main" val="2182496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21</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1800" dirty="0">
                <a:latin typeface="Palatino Linotype" panose="02040502050505030304" pitchFamily="18" charset="0"/>
              </a:rPr>
              <a:t>My name is Heather Colon, and I was born in New York and raised in New Jersey. I attended Monmouth University in Long Branch, NJ and graduated with a Bachelor’s Degree in Business Administration with a Concentration in Management. My career with Navy Federal began in 2006 as a part time Member Service Representative and has evolved into a Senior Member Service Representative/Mortgage Loan Originator.</a:t>
            </a:r>
          </a:p>
          <a:p>
            <a:pPr marL="0" indent="0" algn="ctr">
              <a:buNone/>
            </a:pPr>
            <a:r>
              <a:rPr lang="en-US" sz="1800" dirty="0">
                <a:latin typeface="Palatino Linotype" panose="02040502050505030304" pitchFamily="18" charset="0"/>
              </a:rPr>
              <a:t>Prior to Navy Federal I worked in various places such as Bath and Body Works, Old Navy, Barnes and Noble and Sandy Hook Beach. Customer service has always played a major role in all the positions I’ve held, and I thoroughly enjoy working with people. In my current role my duties include opening and closing the branch, submitting and counseling mortgage applications, opening and maintaining member accounts and conducting financial education presentations for events such as the Girl Leadership Summit. My favorite part of my job is getting to know our members and being able to help them with their finances no matter what stage of life they are in. </a:t>
            </a:r>
          </a:p>
          <a:p>
            <a:pPr marL="0" indent="0" algn="ctr">
              <a:buNone/>
            </a:pPr>
            <a:r>
              <a:rPr lang="en-US" sz="1800" dirty="0">
                <a:latin typeface="Palatino Linotype" panose="02040502050505030304" pitchFamily="18" charset="0"/>
              </a:rPr>
              <a:t>I currently live in Keyport, NJ with my husband, 2 of our 4 children and our pets. In my spare time I enjoy baking desserts, traveling to warm places, and crafting.</a:t>
            </a:r>
          </a:p>
          <a:p>
            <a:pPr marL="0" indent="0">
              <a:buNone/>
            </a:pPr>
            <a:endParaRPr lang="en-US" sz="1800" dirty="0">
              <a:latin typeface="Palatino Linotype" panose="02040502050505030304" pitchFamily="18" charset="0"/>
            </a:endParaRP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8" y="4061478"/>
            <a:ext cx="4053753" cy="1552353"/>
          </a:xfrm>
        </p:spPr>
        <p:txBody>
          <a:bodyPr anchor="ctr" anchorCtr="1">
            <a:noAutofit/>
          </a:bodyPr>
          <a:lstStyle/>
          <a:p>
            <a:pPr marL="0" indent="0" algn="ctr">
              <a:buNone/>
            </a:pPr>
            <a:r>
              <a:rPr lang="en-US" dirty="0">
                <a:latin typeface="Palatino Linotype" panose="02040502050505030304" pitchFamily="18" charset="0"/>
              </a:rPr>
              <a:t>Heather Colon</a:t>
            </a:r>
          </a:p>
          <a:p>
            <a:pPr marL="0" indent="0" algn="ctr">
              <a:buNone/>
            </a:pPr>
            <a:r>
              <a:rPr lang="en-US" sz="2000" dirty="0">
                <a:latin typeface="Palatino Linotype" panose="02040502050505030304" pitchFamily="18" charset="0"/>
              </a:rPr>
              <a:t>Senior Member Services Representative</a:t>
            </a:r>
          </a:p>
          <a:p>
            <a:pPr marL="0" indent="0" algn="ctr">
              <a:buNone/>
            </a:pPr>
            <a:r>
              <a:rPr lang="en-US" sz="2000" dirty="0">
                <a:latin typeface="Palatino Linotype" panose="02040502050505030304" pitchFamily="18" charset="0"/>
              </a:rPr>
              <a:t>Navy Federal Credit Union</a:t>
            </a:r>
          </a:p>
        </p:txBody>
      </p:sp>
      <p:pic>
        <p:nvPicPr>
          <p:cNvPr id="5" name="Picture 4" descr="A person smiling for the camera&#10;&#10;Description automatically generated">
            <a:extLst>
              <a:ext uri="{FF2B5EF4-FFF2-40B4-BE49-F238E27FC236}">
                <a16:creationId xmlns:a16="http://schemas.microsoft.com/office/drawing/2014/main" id="{FFDC018F-34EB-374D-9287-451992FF6700}"/>
              </a:ext>
            </a:extLst>
          </p:cNvPr>
          <p:cNvPicPr>
            <a:picLocks noChangeAspect="1"/>
          </p:cNvPicPr>
          <p:nvPr/>
        </p:nvPicPr>
        <p:blipFill>
          <a:blip r:embed="rId2"/>
          <a:stretch>
            <a:fillRect/>
          </a:stretch>
        </p:blipFill>
        <p:spPr>
          <a:xfrm>
            <a:off x="1487024" y="1060778"/>
            <a:ext cx="2478262" cy="2768271"/>
          </a:xfrm>
          <a:prstGeom prst="rect">
            <a:avLst/>
          </a:prstGeom>
        </p:spPr>
      </p:pic>
    </p:spTree>
    <p:extLst>
      <p:ext uri="{BB962C8B-B14F-4D97-AF65-F5344CB8AC3E}">
        <p14:creationId xmlns:p14="http://schemas.microsoft.com/office/powerpoint/2010/main" val="3687880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22</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dirty="0">
                <a:latin typeface="Palatino Linotype" panose="02040502050505030304" pitchFamily="18" charset="0"/>
              </a:rPr>
              <a:t>I am a Birth Educator and Doula. I worked as a Homebirth Midwife for several years. I currently offer Prenatal &amp; Postpartum Coaching to facilitate health and wellness for new mothers and their babies. </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9" y="4492842"/>
            <a:ext cx="4053753" cy="1552353"/>
          </a:xfrm>
        </p:spPr>
        <p:txBody>
          <a:bodyPr anchor="ctr" anchorCtr="1">
            <a:noAutofit/>
          </a:bodyPr>
          <a:lstStyle/>
          <a:p>
            <a:pPr marL="0" indent="0" algn="ctr">
              <a:buNone/>
            </a:pPr>
            <a:r>
              <a:rPr lang="en-US" dirty="0">
                <a:latin typeface="Palatino Linotype" panose="02040502050505030304" pitchFamily="18" charset="0"/>
              </a:rPr>
              <a:t>Janet </a:t>
            </a:r>
            <a:r>
              <a:rPr lang="en-US" dirty="0" err="1">
                <a:latin typeface="Palatino Linotype" panose="02040502050505030304" pitchFamily="18" charset="0"/>
              </a:rPr>
              <a:t>Cappetta</a:t>
            </a:r>
            <a:endParaRPr lang="en-US" dirty="0">
              <a:latin typeface="Palatino Linotype" panose="02040502050505030304" pitchFamily="18" charset="0"/>
            </a:endParaRPr>
          </a:p>
          <a:p>
            <a:pPr marL="0" indent="0" algn="ctr">
              <a:buNone/>
            </a:pPr>
            <a:r>
              <a:rPr lang="en-US" sz="2000" dirty="0">
                <a:latin typeface="Palatino Linotype" panose="02040502050505030304" pitchFamily="18" charset="0"/>
              </a:rPr>
              <a:t>Prenatal &amp; Postpartum Wellness Coach</a:t>
            </a:r>
          </a:p>
          <a:p>
            <a:pPr marL="0" indent="0" algn="ctr">
              <a:buNone/>
            </a:pPr>
            <a:r>
              <a:rPr lang="en-US" sz="2000" dirty="0">
                <a:latin typeface="Palatino Linotype" panose="02040502050505030304" pitchFamily="18" charset="0"/>
              </a:rPr>
              <a:t>Gentle Spirit Birth Services</a:t>
            </a:r>
          </a:p>
        </p:txBody>
      </p:sp>
      <p:pic>
        <p:nvPicPr>
          <p:cNvPr id="5" name="Picture 4" descr="A person with short blonde hair&#10;&#10;Description automatically generated">
            <a:extLst>
              <a:ext uri="{FF2B5EF4-FFF2-40B4-BE49-F238E27FC236}">
                <a16:creationId xmlns:a16="http://schemas.microsoft.com/office/drawing/2014/main" id="{63410A2B-EF78-7409-DE52-BEDE2392470B}"/>
              </a:ext>
            </a:extLst>
          </p:cNvPr>
          <p:cNvPicPr>
            <a:picLocks noChangeAspect="1"/>
          </p:cNvPicPr>
          <p:nvPr/>
        </p:nvPicPr>
        <p:blipFill>
          <a:blip r:embed="rId2"/>
          <a:stretch>
            <a:fillRect/>
          </a:stretch>
        </p:blipFill>
        <p:spPr>
          <a:xfrm>
            <a:off x="1241189" y="812805"/>
            <a:ext cx="2894462" cy="3387720"/>
          </a:xfrm>
          <a:prstGeom prst="rect">
            <a:avLst/>
          </a:prstGeom>
        </p:spPr>
      </p:pic>
    </p:spTree>
    <p:extLst>
      <p:ext uri="{BB962C8B-B14F-4D97-AF65-F5344CB8AC3E}">
        <p14:creationId xmlns:p14="http://schemas.microsoft.com/office/powerpoint/2010/main" val="1060716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23</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2000" b="0" i="0" dirty="0">
                <a:solidFill>
                  <a:srgbClr val="202124"/>
                </a:solidFill>
                <a:effectLst/>
                <a:latin typeface="Palatino Linotype" panose="02040502050505030304" pitchFamily="18" charset="0"/>
              </a:rPr>
              <a:t>After graduating high school, I chose a less traditional route and joined the New Jersey Army National Guard. It was a path that pushed me to grow in ways I never expected, teaching me the value of resilience, adaptability, and the strength that comes from connecting mind and body. But after years of service, I found myself searching for something deeper—something that would not only help me heal but also allow me to help others in a meaningful way. That’s when yoga and mindfulness entered my life. They became powerful tools for me, bringing a sense of balance, grounding, and clarity that I had been missing. With a renewed passion, I decided to share these practices with others. Today, I own a yoga studio with my Mom in New Jersey, where I guide people of all ages toward finding a sense of wellbeing and purpose. In addition to serving my community, I also work with a non-profit that provides support to inner-city youth, teaching them mindfulness practices that help them navigate the challenges of adolescence. By sharing my knowledge and personal experiences, I hope to show them that no matter where they start, they have the power to create their own path forward with resilience, self-awareness, and confidence.</a:t>
            </a:r>
            <a:endParaRPr lang="en-US" sz="2000" dirty="0">
              <a:latin typeface="Palatino Linotype" panose="02040502050505030304" pitchFamily="18" charset="0"/>
            </a:endParaRP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9" y="4850687"/>
            <a:ext cx="4053753" cy="1552353"/>
          </a:xfrm>
        </p:spPr>
        <p:txBody>
          <a:bodyPr anchor="ctr" anchorCtr="1">
            <a:noAutofit/>
          </a:bodyPr>
          <a:lstStyle/>
          <a:p>
            <a:pPr marL="0" indent="0" algn="ctr">
              <a:buNone/>
            </a:pPr>
            <a:r>
              <a:rPr lang="en-US" dirty="0">
                <a:latin typeface="Palatino Linotype" panose="02040502050505030304" pitchFamily="18" charset="0"/>
              </a:rPr>
              <a:t>Jenna Kelly</a:t>
            </a:r>
          </a:p>
          <a:p>
            <a:pPr marL="0" indent="0" algn="ctr">
              <a:buNone/>
            </a:pPr>
            <a:r>
              <a:rPr lang="en-US" sz="2000" dirty="0">
                <a:latin typeface="Palatino Linotype" panose="02040502050505030304" pitchFamily="18" charset="0"/>
              </a:rPr>
              <a:t>Yoga Studio Owner / Veteran</a:t>
            </a:r>
          </a:p>
          <a:p>
            <a:pPr marL="0" indent="0" algn="ctr">
              <a:buNone/>
            </a:pPr>
            <a:r>
              <a:rPr lang="en-US" sz="2000" dirty="0">
                <a:latin typeface="Palatino Linotype" panose="02040502050505030304" pitchFamily="18" charset="0"/>
              </a:rPr>
              <a:t>Balanced Planet Yoga</a:t>
            </a:r>
          </a:p>
        </p:txBody>
      </p:sp>
      <p:pic>
        <p:nvPicPr>
          <p:cNvPr id="5" name="Picture 4" descr="A person sitting on a chair&#10;&#10;Description automatically generated">
            <a:extLst>
              <a:ext uri="{FF2B5EF4-FFF2-40B4-BE49-F238E27FC236}">
                <a16:creationId xmlns:a16="http://schemas.microsoft.com/office/drawing/2014/main" id="{6071F99D-22D2-8C39-4AD7-67E2961314FF}"/>
              </a:ext>
            </a:extLst>
          </p:cNvPr>
          <p:cNvPicPr>
            <a:picLocks noChangeAspect="1"/>
          </p:cNvPicPr>
          <p:nvPr/>
        </p:nvPicPr>
        <p:blipFill>
          <a:blip r:embed="rId2"/>
          <a:stretch>
            <a:fillRect/>
          </a:stretch>
        </p:blipFill>
        <p:spPr>
          <a:xfrm>
            <a:off x="1390650" y="712791"/>
            <a:ext cx="2552700" cy="3832953"/>
          </a:xfrm>
          <a:prstGeom prst="rect">
            <a:avLst/>
          </a:prstGeom>
        </p:spPr>
      </p:pic>
    </p:spTree>
    <p:extLst>
      <p:ext uri="{BB962C8B-B14F-4D97-AF65-F5344CB8AC3E}">
        <p14:creationId xmlns:p14="http://schemas.microsoft.com/office/powerpoint/2010/main" val="1594150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24</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2000" dirty="0">
                <a:latin typeface="Palatino Linotype" panose="02040502050505030304" pitchFamily="18" charset="0"/>
              </a:rPr>
              <a:t>My name is Jessica </a:t>
            </a:r>
            <a:r>
              <a:rPr lang="en-US" sz="2000" dirty="0" err="1">
                <a:latin typeface="Palatino Linotype" panose="02040502050505030304" pitchFamily="18" charset="0"/>
              </a:rPr>
              <a:t>Bertolini</a:t>
            </a:r>
            <a:r>
              <a:rPr lang="en-US" sz="2000" dirty="0">
                <a:latin typeface="Palatino Linotype" panose="02040502050505030304" pitchFamily="18" charset="0"/>
              </a:rPr>
              <a:t>. I was born and raised in New Jersey. I started my Girl Scout journey as a brownie to Girl Scout Cadette. Girls Scouts is where I made some of my closest friends and best memories of camping and earning badges.  </a:t>
            </a:r>
          </a:p>
          <a:p>
            <a:pPr marL="0" indent="0" algn="ctr">
              <a:buNone/>
            </a:pPr>
            <a:r>
              <a:rPr lang="en-US" sz="2000" dirty="0">
                <a:latin typeface="Palatino Linotype" panose="02040502050505030304" pitchFamily="18" charset="0"/>
              </a:rPr>
              <a:t>I began my career with navy Federal Credit Union in November 2011 as a part time Member Service Representative. I was promoted to Assistant Branch Manager shortly after and in 2021 promoted to Branch Manager. I enjoy helping people with their finances and educating about healthy financial habits to reach goals. Most importantly, I enjoy that we are helping the </a:t>
            </a:r>
            <a:r>
              <a:rPr lang="en-US" sz="2000" dirty="0" err="1">
                <a:latin typeface="Palatino Linotype" panose="02040502050505030304" pitchFamily="18" charset="0"/>
              </a:rPr>
              <a:t>miliary</a:t>
            </a:r>
            <a:r>
              <a:rPr lang="en-US" sz="2000" dirty="0">
                <a:latin typeface="Palatino Linotype" panose="02040502050505030304" pitchFamily="18" charset="0"/>
              </a:rPr>
              <a:t> and families during the many stages of their lives.</a:t>
            </a:r>
          </a:p>
          <a:p>
            <a:pPr marL="0" indent="0" algn="ctr">
              <a:buNone/>
            </a:pPr>
            <a:r>
              <a:rPr lang="en-US" sz="2000" dirty="0">
                <a:latin typeface="Palatino Linotype" panose="02040502050505030304" pitchFamily="18" charset="0"/>
              </a:rPr>
              <a:t>When I’m not at work, I am spending time with my family. We enjoy going on walks in the neighborhood and going to the beach. We love visiting Universal Studios in Florida!</a:t>
            </a:r>
          </a:p>
          <a:p>
            <a:pPr marL="0" indent="0">
              <a:buNone/>
            </a:pPr>
            <a:endParaRPr lang="en-US" sz="2000" dirty="0">
              <a:latin typeface="Palatino Linotype" panose="02040502050505030304" pitchFamily="18" charset="0"/>
            </a:endParaRP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8" y="4061478"/>
            <a:ext cx="4053753" cy="1552353"/>
          </a:xfrm>
        </p:spPr>
        <p:txBody>
          <a:bodyPr anchor="ctr" anchorCtr="1">
            <a:noAutofit/>
          </a:bodyPr>
          <a:lstStyle/>
          <a:p>
            <a:pPr marL="0" indent="0" algn="ctr">
              <a:buNone/>
            </a:pPr>
            <a:r>
              <a:rPr lang="en-US" dirty="0">
                <a:latin typeface="Palatino Linotype" panose="02040502050505030304" pitchFamily="18" charset="0"/>
              </a:rPr>
              <a:t>Jessica </a:t>
            </a:r>
            <a:r>
              <a:rPr lang="en-US" dirty="0" err="1">
                <a:latin typeface="Palatino Linotype" panose="02040502050505030304" pitchFamily="18" charset="0"/>
              </a:rPr>
              <a:t>Bertolini</a:t>
            </a:r>
            <a:endParaRPr lang="en-US" dirty="0">
              <a:latin typeface="Palatino Linotype" panose="02040502050505030304" pitchFamily="18" charset="0"/>
            </a:endParaRPr>
          </a:p>
          <a:p>
            <a:pPr marL="0" indent="0" algn="ctr">
              <a:buNone/>
            </a:pPr>
            <a:r>
              <a:rPr lang="en-US" sz="2000" dirty="0">
                <a:latin typeface="Palatino Linotype" panose="02040502050505030304" pitchFamily="18" charset="0"/>
              </a:rPr>
              <a:t>Branch Manager</a:t>
            </a:r>
          </a:p>
          <a:p>
            <a:pPr marL="0" indent="0" algn="ctr">
              <a:buNone/>
            </a:pPr>
            <a:r>
              <a:rPr lang="en-US" sz="2000" dirty="0">
                <a:latin typeface="Palatino Linotype" panose="02040502050505030304" pitchFamily="18" charset="0"/>
              </a:rPr>
              <a:t>Navy Federal Credit Union</a:t>
            </a:r>
          </a:p>
        </p:txBody>
      </p:sp>
      <p:pic>
        <p:nvPicPr>
          <p:cNvPr id="5" name="Picture 4" descr="A person wearing a necklace&#10;&#10;Description automatically generated">
            <a:extLst>
              <a:ext uri="{FF2B5EF4-FFF2-40B4-BE49-F238E27FC236}">
                <a16:creationId xmlns:a16="http://schemas.microsoft.com/office/drawing/2014/main" id="{A05F1BB9-8132-9110-FCF7-D83E2D07F5F4}"/>
              </a:ext>
            </a:extLst>
          </p:cNvPr>
          <p:cNvPicPr>
            <a:picLocks noChangeAspect="1"/>
          </p:cNvPicPr>
          <p:nvPr/>
        </p:nvPicPr>
        <p:blipFill>
          <a:blip r:embed="rId2"/>
          <a:stretch>
            <a:fillRect/>
          </a:stretch>
        </p:blipFill>
        <p:spPr>
          <a:xfrm>
            <a:off x="1498826" y="812805"/>
            <a:ext cx="2459596" cy="3053292"/>
          </a:xfrm>
          <a:prstGeom prst="rect">
            <a:avLst/>
          </a:prstGeom>
        </p:spPr>
      </p:pic>
    </p:spTree>
    <p:extLst>
      <p:ext uri="{BB962C8B-B14F-4D97-AF65-F5344CB8AC3E}">
        <p14:creationId xmlns:p14="http://schemas.microsoft.com/office/powerpoint/2010/main" val="3941876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25</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dirty="0">
                <a:latin typeface="Palatino Linotype" panose="02040502050505030304" pitchFamily="18" charset="0"/>
              </a:rPr>
              <a:t>Jessica Hallahan, received her Master in Public Health at West Chester University. She is the owner of Journey to Yourself, is a speaker, and a stress management health educator. Through her career and education, she realized that we all have a common issue—everyone, at some point or another, struggles with handling stress. Through her life journey, Jessica created Journey To Yourself. </a:t>
            </a:r>
          </a:p>
        </p:txBody>
      </p:sp>
      <p:pic>
        <p:nvPicPr>
          <p:cNvPr id="7" name="Picture 6">
            <a:extLst>
              <a:ext uri="{FF2B5EF4-FFF2-40B4-BE49-F238E27FC236}">
                <a16:creationId xmlns:a16="http://schemas.microsoft.com/office/drawing/2014/main" id="{A8800D2C-6F36-931D-5F81-BDB605E4BD65}"/>
              </a:ext>
            </a:extLst>
          </p:cNvPr>
          <p:cNvPicPr>
            <a:picLocks noChangeAspect="1"/>
          </p:cNvPicPr>
          <p:nvPr/>
        </p:nvPicPr>
        <p:blipFill>
          <a:blip r:embed="rId2"/>
          <a:srcRect t="5248" b="5248"/>
          <a:stretch/>
        </p:blipFill>
        <p:spPr>
          <a:xfrm>
            <a:off x="701749" y="929054"/>
            <a:ext cx="4053753" cy="2701047"/>
          </a:xfrm>
          <a:prstGeom prst="ellipse">
            <a:avLst/>
          </a:prstGeom>
        </p:spPr>
      </p:pic>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8" y="4061478"/>
            <a:ext cx="4053753" cy="1552353"/>
          </a:xfrm>
        </p:spPr>
        <p:txBody>
          <a:bodyPr anchor="ctr" anchorCtr="1">
            <a:noAutofit/>
          </a:bodyPr>
          <a:lstStyle/>
          <a:p>
            <a:pPr marL="0" indent="0" algn="ctr">
              <a:buNone/>
            </a:pPr>
            <a:r>
              <a:rPr lang="en-US" dirty="0">
                <a:latin typeface="Palatino Linotype" panose="02040502050505030304" pitchFamily="18" charset="0"/>
              </a:rPr>
              <a:t>Jessica Hallahan</a:t>
            </a:r>
          </a:p>
          <a:p>
            <a:pPr marL="0" indent="0" algn="ctr">
              <a:buNone/>
            </a:pPr>
            <a:endParaRPr lang="en-US" sz="2000" dirty="0">
              <a:latin typeface="Palatino Linotype" panose="02040502050505030304" pitchFamily="18" charset="0"/>
            </a:endParaRPr>
          </a:p>
          <a:p>
            <a:pPr marL="0" indent="0" algn="ctr">
              <a:buNone/>
            </a:pPr>
            <a:r>
              <a:rPr lang="en-US" sz="2000" dirty="0">
                <a:latin typeface="Palatino Linotype" panose="02040502050505030304" pitchFamily="18" charset="0"/>
              </a:rPr>
              <a:t>Journey to Yourself</a:t>
            </a:r>
          </a:p>
        </p:txBody>
      </p:sp>
    </p:spTree>
    <p:extLst>
      <p:ext uri="{BB962C8B-B14F-4D97-AF65-F5344CB8AC3E}">
        <p14:creationId xmlns:p14="http://schemas.microsoft.com/office/powerpoint/2010/main" val="4082000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26</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5527574" y="1625596"/>
            <a:ext cx="5190604" cy="5232404"/>
          </a:xfrm>
        </p:spPr>
        <p:txBody>
          <a:bodyPr anchor="ctr" anchorCtr="1">
            <a:noAutofit/>
          </a:bodyPr>
          <a:lstStyle/>
          <a:p>
            <a:pPr marL="0" indent="0" algn="ctr">
              <a:buNone/>
            </a:pPr>
            <a:r>
              <a:rPr lang="en-US" dirty="0">
                <a:latin typeface="Palatino Linotype" panose="02040502050505030304" pitchFamily="18" charset="0"/>
              </a:rPr>
              <a:t>As a therapist, I want to help learn skills to manage life. I love working with teens. </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6096000" y="1632374"/>
            <a:ext cx="4053753" cy="1552353"/>
          </a:xfrm>
        </p:spPr>
        <p:txBody>
          <a:bodyPr anchor="ctr" anchorCtr="1">
            <a:noAutofit/>
          </a:bodyPr>
          <a:lstStyle/>
          <a:p>
            <a:pPr marL="0" indent="0" algn="ctr">
              <a:buNone/>
            </a:pPr>
            <a:r>
              <a:rPr lang="en-US" dirty="0">
                <a:latin typeface="Palatino Linotype" panose="02040502050505030304" pitchFamily="18" charset="0"/>
              </a:rPr>
              <a:t>Kathleen Connelly</a:t>
            </a:r>
          </a:p>
          <a:p>
            <a:pPr marL="0" indent="0" algn="ctr">
              <a:buNone/>
            </a:pPr>
            <a:r>
              <a:rPr lang="en-US" sz="2000" dirty="0">
                <a:latin typeface="Palatino Linotype" panose="02040502050505030304" pitchFamily="18" charset="0"/>
              </a:rPr>
              <a:t>Mental Health Therapist</a:t>
            </a:r>
          </a:p>
          <a:p>
            <a:pPr marL="0" indent="0" algn="ctr">
              <a:buNone/>
            </a:pPr>
            <a:r>
              <a:rPr lang="en-US" sz="2000" dirty="0">
                <a:latin typeface="Palatino Linotype" panose="02040502050505030304" pitchFamily="18" charset="0"/>
              </a:rPr>
              <a:t>Inner Compass</a:t>
            </a:r>
          </a:p>
        </p:txBody>
      </p:sp>
      <p:pic>
        <p:nvPicPr>
          <p:cNvPr id="5" name="Picture 4" descr="A person wearing glasses and smiling&#10;&#10;Description automatically generated">
            <a:extLst>
              <a:ext uri="{FF2B5EF4-FFF2-40B4-BE49-F238E27FC236}">
                <a16:creationId xmlns:a16="http://schemas.microsoft.com/office/drawing/2014/main" id="{CB2B093D-2F7B-81DC-E98D-28FE79C32D63}"/>
              </a:ext>
            </a:extLst>
          </p:cNvPr>
          <p:cNvPicPr>
            <a:picLocks noChangeAspect="1"/>
          </p:cNvPicPr>
          <p:nvPr/>
        </p:nvPicPr>
        <p:blipFill>
          <a:blip r:embed="rId2"/>
          <a:stretch>
            <a:fillRect/>
          </a:stretch>
        </p:blipFill>
        <p:spPr>
          <a:xfrm>
            <a:off x="1252165" y="1331235"/>
            <a:ext cx="3706984" cy="3706984"/>
          </a:xfrm>
          <a:prstGeom prst="rect">
            <a:avLst/>
          </a:prstGeom>
        </p:spPr>
      </p:pic>
    </p:spTree>
    <p:extLst>
      <p:ext uri="{BB962C8B-B14F-4D97-AF65-F5344CB8AC3E}">
        <p14:creationId xmlns:p14="http://schemas.microsoft.com/office/powerpoint/2010/main" val="2116010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27</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dirty="0">
                <a:latin typeface="Palatino Linotype" panose="02040502050505030304" pitchFamily="18" charset="0"/>
              </a:rPr>
              <a:t>My name is Kathy </a:t>
            </a:r>
            <a:r>
              <a:rPr lang="en-US" dirty="0" err="1">
                <a:latin typeface="Palatino Linotype" panose="02040502050505030304" pitchFamily="18" charset="0"/>
              </a:rPr>
              <a:t>Bleier</a:t>
            </a:r>
            <a:r>
              <a:rPr lang="en-US" dirty="0">
                <a:latin typeface="Palatino Linotype" panose="02040502050505030304" pitchFamily="18" charset="0"/>
              </a:rPr>
              <a:t> and I am a life and small business coach. I help empower people and businesses to realize their fullest potential, recognize gaps or where they are getting stuck and create the life or business of their dreams.</a:t>
            </a:r>
          </a:p>
          <a:p>
            <a:pPr marL="0" indent="0" algn="ctr">
              <a:buNone/>
            </a:pPr>
            <a:r>
              <a:rPr lang="en-US" dirty="0">
                <a:latin typeface="Palatino Linotype" panose="02040502050505030304" pitchFamily="18" charset="0"/>
              </a:rPr>
              <a:t>I will walk alongside you, hear your story, hold space for you and together we create a plan to propel you forward in your goals.</a:t>
            </a:r>
          </a:p>
          <a:p>
            <a:pPr marL="0" indent="0">
              <a:buNone/>
            </a:pPr>
            <a:endParaRPr lang="en-US" dirty="0">
              <a:latin typeface="Palatino Linotype" panose="02040502050505030304" pitchFamily="18" charset="0"/>
            </a:endParaRPr>
          </a:p>
        </p:txBody>
      </p:sp>
      <p:pic>
        <p:nvPicPr>
          <p:cNvPr id="7" name="Picture 6">
            <a:extLst>
              <a:ext uri="{FF2B5EF4-FFF2-40B4-BE49-F238E27FC236}">
                <a16:creationId xmlns:a16="http://schemas.microsoft.com/office/drawing/2014/main" id="{A8800D2C-6F36-931D-5F81-BDB605E4BD65}"/>
              </a:ext>
            </a:extLst>
          </p:cNvPr>
          <p:cNvPicPr>
            <a:picLocks noChangeAspect="1"/>
          </p:cNvPicPr>
          <p:nvPr/>
        </p:nvPicPr>
        <p:blipFill>
          <a:blip r:embed="rId2"/>
          <a:srcRect t="3665" b="3665"/>
          <a:stretch/>
        </p:blipFill>
        <p:spPr>
          <a:xfrm>
            <a:off x="701749" y="929054"/>
            <a:ext cx="4053753" cy="2701047"/>
          </a:xfrm>
          <a:prstGeom prst="ellipse">
            <a:avLst/>
          </a:prstGeom>
        </p:spPr>
      </p:pic>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8" y="4061478"/>
            <a:ext cx="4053753" cy="1552353"/>
          </a:xfrm>
        </p:spPr>
        <p:txBody>
          <a:bodyPr anchor="ctr" anchorCtr="1">
            <a:noAutofit/>
          </a:bodyPr>
          <a:lstStyle/>
          <a:p>
            <a:pPr marL="0" indent="0" algn="ctr">
              <a:buNone/>
            </a:pPr>
            <a:r>
              <a:rPr lang="en-US" dirty="0">
                <a:latin typeface="Palatino Linotype" panose="02040502050505030304" pitchFamily="18" charset="0"/>
              </a:rPr>
              <a:t>Kathy </a:t>
            </a:r>
            <a:r>
              <a:rPr lang="en-US" dirty="0" err="1">
                <a:latin typeface="Palatino Linotype" panose="02040502050505030304" pitchFamily="18" charset="0"/>
              </a:rPr>
              <a:t>Bleier</a:t>
            </a:r>
            <a:endParaRPr lang="en-US" dirty="0">
              <a:latin typeface="Palatino Linotype" panose="02040502050505030304" pitchFamily="18" charset="0"/>
            </a:endParaRPr>
          </a:p>
          <a:p>
            <a:pPr marL="0" indent="0" algn="ctr">
              <a:buNone/>
            </a:pPr>
            <a:r>
              <a:rPr lang="en-US" sz="2000" dirty="0">
                <a:latin typeface="Palatino Linotype" panose="02040502050505030304" pitchFamily="18" charset="0"/>
              </a:rPr>
              <a:t>Leadership Coach</a:t>
            </a:r>
          </a:p>
          <a:p>
            <a:pPr marL="0" indent="0" algn="ctr">
              <a:buNone/>
            </a:pPr>
            <a:r>
              <a:rPr lang="en-US" sz="2000" dirty="0">
                <a:latin typeface="Palatino Linotype" panose="02040502050505030304" pitchFamily="18" charset="0"/>
              </a:rPr>
              <a:t>Kathy </a:t>
            </a:r>
            <a:r>
              <a:rPr lang="en-US" sz="2000" dirty="0" err="1">
                <a:latin typeface="Palatino Linotype" panose="02040502050505030304" pitchFamily="18" charset="0"/>
              </a:rPr>
              <a:t>Bleier</a:t>
            </a:r>
            <a:r>
              <a:rPr lang="en-US" sz="2000" dirty="0">
                <a:latin typeface="Palatino Linotype" panose="02040502050505030304" pitchFamily="18" charset="0"/>
              </a:rPr>
              <a:t> Coaching</a:t>
            </a:r>
          </a:p>
        </p:txBody>
      </p:sp>
    </p:spTree>
    <p:extLst>
      <p:ext uri="{BB962C8B-B14F-4D97-AF65-F5344CB8AC3E}">
        <p14:creationId xmlns:p14="http://schemas.microsoft.com/office/powerpoint/2010/main" val="2543114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28</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2000" dirty="0">
                <a:latin typeface="Palatino Linotype" panose="02040502050505030304" pitchFamily="18" charset="0"/>
              </a:rPr>
              <a:t>My name is Kelly </a:t>
            </a:r>
            <a:r>
              <a:rPr lang="en-US" sz="2000" dirty="0" err="1">
                <a:latin typeface="Palatino Linotype" panose="02040502050505030304" pitchFamily="18" charset="0"/>
              </a:rPr>
              <a:t>Wernersbach</a:t>
            </a:r>
            <a:r>
              <a:rPr lang="en-US" sz="2000" dirty="0">
                <a:latin typeface="Palatino Linotype" panose="02040502050505030304" pitchFamily="18" charset="0"/>
              </a:rPr>
              <a:t>. I am the owner of Adjust Sleep Mattress boutique. I have been married for 34 years. I have four children and three grandchildren. I became an owner of my business a year ago however, I have been in the Mattress industry for over 18 years, I started my career as a sales person on the floor, frankly not knowing anything at all about mattresses, but I quickly learned and love the industry I was in so I chose to Delvin too many aspects of it, including designing a mattress which I think most people find very interesting once I start talking about it. I Think it’s funny that people I believe think that Mattress is just appeared and they were not designed and created. I could spend a long time talking about mattresses as they are so much more than mattresses to me. They are very much a health and wellness product. The right mattress will create a healthy living. The wrong mattress will create many problems, such as pains and aches, sleeplessness poor workmanship, less patience it’s a contributor to heart disease, diabetes, and many more elements so it’s extremely important to make sure you are fitted to the proper mattress as well as the sleep system.</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9" y="4648426"/>
            <a:ext cx="4053753" cy="1552353"/>
          </a:xfrm>
        </p:spPr>
        <p:txBody>
          <a:bodyPr anchor="ctr" anchorCtr="1">
            <a:noAutofit/>
          </a:bodyPr>
          <a:lstStyle/>
          <a:p>
            <a:pPr marL="0" indent="0" algn="ctr">
              <a:buNone/>
            </a:pPr>
            <a:r>
              <a:rPr lang="en-US" dirty="0">
                <a:latin typeface="Palatino Linotype" panose="02040502050505030304" pitchFamily="18" charset="0"/>
              </a:rPr>
              <a:t>Kelly </a:t>
            </a:r>
            <a:r>
              <a:rPr lang="en-US" dirty="0" err="1">
                <a:latin typeface="Palatino Linotype" panose="02040502050505030304" pitchFamily="18" charset="0"/>
              </a:rPr>
              <a:t>Wernersbach</a:t>
            </a:r>
            <a:endParaRPr lang="en-US" dirty="0">
              <a:latin typeface="Palatino Linotype" panose="02040502050505030304" pitchFamily="18" charset="0"/>
            </a:endParaRPr>
          </a:p>
          <a:p>
            <a:pPr marL="0" indent="0" algn="ctr">
              <a:buNone/>
            </a:pPr>
            <a:r>
              <a:rPr lang="en-US" sz="2000" dirty="0">
                <a:latin typeface="Palatino Linotype" panose="02040502050505030304" pitchFamily="18" charset="0"/>
              </a:rPr>
              <a:t>Owner</a:t>
            </a:r>
          </a:p>
          <a:p>
            <a:pPr marL="0" indent="0" algn="ctr">
              <a:buNone/>
            </a:pPr>
            <a:r>
              <a:rPr lang="en-US" sz="2000" dirty="0">
                <a:latin typeface="Palatino Linotype" panose="02040502050505030304" pitchFamily="18" charset="0"/>
              </a:rPr>
              <a:t>Adjust Your Sleep Mattress Boutique</a:t>
            </a:r>
          </a:p>
        </p:txBody>
      </p:sp>
      <p:pic>
        <p:nvPicPr>
          <p:cNvPr id="5" name="Picture 4" descr="A person sitting on a bed&#10;&#10;Description automatically generated">
            <a:extLst>
              <a:ext uri="{FF2B5EF4-FFF2-40B4-BE49-F238E27FC236}">
                <a16:creationId xmlns:a16="http://schemas.microsoft.com/office/drawing/2014/main" id="{99009B92-F247-DA0D-E838-7BBA9B97D4B1}"/>
              </a:ext>
            </a:extLst>
          </p:cNvPr>
          <p:cNvPicPr>
            <a:picLocks noChangeAspect="1"/>
          </p:cNvPicPr>
          <p:nvPr/>
        </p:nvPicPr>
        <p:blipFill>
          <a:blip r:embed="rId2"/>
          <a:stretch>
            <a:fillRect/>
          </a:stretch>
        </p:blipFill>
        <p:spPr>
          <a:xfrm>
            <a:off x="701749" y="921555"/>
            <a:ext cx="3917415" cy="3618122"/>
          </a:xfrm>
          <a:prstGeom prst="rect">
            <a:avLst/>
          </a:prstGeom>
        </p:spPr>
      </p:pic>
    </p:spTree>
    <p:extLst>
      <p:ext uri="{BB962C8B-B14F-4D97-AF65-F5344CB8AC3E}">
        <p14:creationId xmlns:p14="http://schemas.microsoft.com/office/powerpoint/2010/main" val="3233750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29</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2400" dirty="0">
                <a:latin typeface="Palatino Linotype" panose="02040502050505030304" pitchFamily="18" charset="0"/>
              </a:rPr>
              <a:t>My name is Kit and I’m a full time artist and small business owner. I’ve always had a passion for all things art related and have followed that passion since graduating from college with a degree in Illustration. Two years ago I took a leap of faith and started my own small business where I get to do what I love every day! I have almost a decade of experience selling my work at shows across the country and I also work one on one with clients to help bring their artistic visions to life. I’m passionate about sharing this knowledge I’ve accumulated over the years and showing young people that you can make a living by following your dreams!</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9" y="4648426"/>
            <a:ext cx="4053753" cy="1552353"/>
          </a:xfrm>
        </p:spPr>
        <p:txBody>
          <a:bodyPr anchor="ctr" anchorCtr="1">
            <a:noAutofit/>
          </a:bodyPr>
          <a:lstStyle/>
          <a:p>
            <a:pPr marL="0" indent="0" algn="ctr">
              <a:buNone/>
            </a:pPr>
            <a:r>
              <a:rPr lang="en-US" dirty="0">
                <a:latin typeface="Palatino Linotype" panose="02040502050505030304" pitchFamily="18" charset="0"/>
              </a:rPr>
              <a:t>Kit </a:t>
            </a:r>
            <a:r>
              <a:rPr lang="en-US" dirty="0" err="1">
                <a:latin typeface="Palatino Linotype" panose="02040502050505030304" pitchFamily="18" charset="0"/>
              </a:rPr>
              <a:t>Kazmier</a:t>
            </a:r>
            <a:endParaRPr lang="en-US" dirty="0">
              <a:latin typeface="Palatino Linotype" panose="02040502050505030304" pitchFamily="18" charset="0"/>
            </a:endParaRPr>
          </a:p>
          <a:p>
            <a:pPr marL="0" indent="0" algn="ctr">
              <a:buNone/>
            </a:pPr>
            <a:r>
              <a:rPr lang="en-US" sz="2000" dirty="0">
                <a:latin typeface="Palatino Linotype" panose="02040502050505030304" pitchFamily="18" charset="0"/>
              </a:rPr>
              <a:t>Small Business Owner / Freelance Artist</a:t>
            </a:r>
          </a:p>
          <a:p>
            <a:pPr marL="0" indent="0" algn="ctr">
              <a:buNone/>
            </a:pPr>
            <a:r>
              <a:rPr lang="en-US" sz="2000" dirty="0">
                <a:latin typeface="Palatino Linotype" panose="02040502050505030304" pitchFamily="18" charset="0"/>
              </a:rPr>
              <a:t>Kit Print Studio</a:t>
            </a:r>
          </a:p>
        </p:txBody>
      </p:sp>
      <p:pic>
        <p:nvPicPr>
          <p:cNvPr id="5" name="Picture 4" descr="A person with short hair wearing a colorful jacket&#10;&#10;Description automatically generated">
            <a:extLst>
              <a:ext uri="{FF2B5EF4-FFF2-40B4-BE49-F238E27FC236}">
                <a16:creationId xmlns:a16="http://schemas.microsoft.com/office/drawing/2014/main" id="{F7CAEF7F-6EC4-69A0-4DFC-BB86918E449D}"/>
              </a:ext>
            </a:extLst>
          </p:cNvPr>
          <p:cNvPicPr>
            <a:picLocks noChangeAspect="1"/>
          </p:cNvPicPr>
          <p:nvPr/>
        </p:nvPicPr>
        <p:blipFill>
          <a:blip r:embed="rId2"/>
          <a:stretch>
            <a:fillRect/>
          </a:stretch>
        </p:blipFill>
        <p:spPr>
          <a:xfrm>
            <a:off x="1379254" y="721698"/>
            <a:ext cx="2698741" cy="3778238"/>
          </a:xfrm>
          <a:prstGeom prst="rect">
            <a:avLst/>
          </a:prstGeom>
        </p:spPr>
      </p:pic>
    </p:spTree>
    <p:extLst>
      <p:ext uri="{BB962C8B-B14F-4D97-AF65-F5344CB8AC3E}">
        <p14:creationId xmlns:p14="http://schemas.microsoft.com/office/powerpoint/2010/main" val="762744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3</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527538"/>
            <a:ext cx="6982841" cy="5943600"/>
          </a:xfrm>
        </p:spPr>
        <p:txBody>
          <a:bodyPr anchor="ctr" anchorCtr="1">
            <a:noAutofit/>
          </a:bodyPr>
          <a:lstStyle/>
          <a:p>
            <a:pPr marL="0" indent="0" algn="ctr">
              <a:buNone/>
            </a:pPr>
            <a:r>
              <a:rPr lang="en-US" sz="2000" dirty="0">
                <a:latin typeface="Palatino Linotype" panose="02040502050505030304" pitchFamily="18" charset="0"/>
              </a:rPr>
              <a:t>I have had an amazing 24 year career which started as an occupational therapist and morphed into a program developer, curriculum developer, new business start up expert in healthcare, entrepreneur, health policy writer and corporate executive.  I have had the pleasure of working in all Arenas of practice spanning across the continuum of care. And now, I have been blessed with an opportunity to be a chief operating officer for a home healthcare company for individuals with special needs and disabled veterans.  Here at Neuron Health systems, I am able to redesign our organization to focus on a proactive, health – focused and driven, client centered, therapeutic activity based service provision for this population. As a sister of someone who has special needs, this is not only something that is very near and dear to my heart, it is something that I feel I must do in my lifetime. I am here to show how happiness equals health, how providing meaning and purpose to someone's life can positively impact and improve their health status which can be proven statistically through proper data collection on specific performance measures such as re-hospitalization rates.</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9" y="2652823"/>
            <a:ext cx="4053753" cy="1552353"/>
          </a:xfrm>
        </p:spPr>
        <p:txBody>
          <a:bodyPr anchor="ctr" anchorCtr="1">
            <a:noAutofit/>
          </a:bodyPr>
          <a:lstStyle/>
          <a:p>
            <a:pPr marL="0" indent="0" algn="ctr">
              <a:buNone/>
            </a:pPr>
            <a:r>
              <a:rPr lang="en-US" dirty="0">
                <a:latin typeface="Palatino Linotype" panose="02040502050505030304" pitchFamily="18" charset="0"/>
              </a:rPr>
              <a:t>Amanda DiGiovanni</a:t>
            </a:r>
          </a:p>
          <a:p>
            <a:pPr marL="0" indent="0" algn="ctr">
              <a:buNone/>
            </a:pPr>
            <a:r>
              <a:rPr lang="en-US" sz="2000" dirty="0">
                <a:latin typeface="Palatino Linotype" panose="02040502050505030304" pitchFamily="18" charset="0"/>
              </a:rPr>
              <a:t>COO</a:t>
            </a:r>
          </a:p>
          <a:p>
            <a:pPr marL="0" indent="0" algn="ctr">
              <a:buNone/>
            </a:pPr>
            <a:r>
              <a:rPr lang="en-US" sz="2000" dirty="0">
                <a:latin typeface="Palatino Linotype" panose="02040502050505030304" pitchFamily="18" charset="0"/>
              </a:rPr>
              <a:t>Neuron Health Systems</a:t>
            </a:r>
          </a:p>
        </p:txBody>
      </p:sp>
    </p:spTree>
    <p:extLst>
      <p:ext uri="{BB962C8B-B14F-4D97-AF65-F5344CB8AC3E}">
        <p14:creationId xmlns:p14="http://schemas.microsoft.com/office/powerpoint/2010/main" val="105007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30</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3728806" y="812805"/>
            <a:ext cx="8009537" cy="5232404"/>
          </a:xfrm>
        </p:spPr>
        <p:txBody>
          <a:bodyPr anchor="ctr" anchorCtr="1">
            <a:noAutofit/>
          </a:bodyPr>
          <a:lstStyle/>
          <a:p>
            <a:pPr marL="0" indent="0" algn="ctr">
              <a:buNone/>
            </a:pPr>
            <a:r>
              <a:rPr lang="en-US" sz="1600" dirty="0">
                <a:latin typeface="Palatino Linotype" panose="02040502050505030304" pitchFamily="18" charset="0"/>
              </a:rPr>
              <a:t>When Kristi Howell joined the Burlington County Regional Chamber of Commerce (BCRCC) as its president and CEO in December 2002, she became only the second executive in its 27-year history. Since then, the Chamber has grown and evolved through her focus on membership, programming, annual budgeting, and staffing. Committees now available to BCRCC members as a result of Ms. Howell’s vision include: Women in Business, the Military Relations Council, the Young Professionals Network, HR Council, Legal Professionals Roundtable, the Hospitality &amp; Tourism Council, and the Healthcare Issues Council.  Under her leadership, the Chamber has added signature regional events including the Education &amp; Workforce Conference and South Jersey’s Healthcare Forum.</a:t>
            </a:r>
          </a:p>
          <a:p>
            <a:pPr marL="0" indent="0" algn="ctr">
              <a:buNone/>
            </a:pPr>
            <a:r>
              <a:rPr lang="en-US" sz="1600" dirty="0">
                <a:latin typeface="Palatino Linotype" panose="02040502050505030304" pitchFamily="18" charset="0"/>
              </a:rPr>
              <a:t>She co-chairs the Joint Base Open House Foundation, which raises funds for its Annual Open House &amp; Air Expo at Joint Base McGuire-Dix-Lakehurst (JB MDL). Another commitment in Kristi’s JB MDL portfolio is Director Emeritus of Honorary Commander’s Program. She currently serves as one of two civic leaders representing JBMDL on the Air Mobility Command National Civic Leader’s council.</a:t>
            </a:r>
          </a:p>
          <a:p>
            <a:pPr marL="0" indent="0" algn="ctr">
              <a:buNone/>
            </a:pPr>
            <a:r>
              <a:rPr lang="en-US" sz="1600" dirty="0">
                <a:latin typeface="Palatino Linotype" panose="02040502050505030304" pitchFamily="18" charset="0"/>
              </a:rPr>
              <a:t>Kristi Howell is a longtime resident of Burlington County (over 30 years). She holds a Bachelor of Arts (in Government and Politics) from Widener University. Prior to joining the BCRCC, Kristi worked with NJ Governor Christine Todd Whitman and Acting Governor/NJ Senate President Donald DiFrancesco at the State House in Trenton.</a:t>
            </a:r>
          </a:p>
          <a:p>
            <a:pPr marL="0" indent="0" algn="ctr">
              <a:buNone/>
            </a:pPr>
            <a:r>
              <a:rPr lang="en-US" sz="1600" dirty="0">
                <a:latin typeface="Palatino Linotype" panose="02040502050505030304" pitchFamily="18" charset="0"/>
              </a:rPr>
              <a:t>Kristi has received numerous honors in her sixteen years as the CEO of BCRCC, including the inaugural 20 under 40 award for SJ Biz, Burlington County Women of Distinction and the  NAWBO SJ – Glass Ceiling award.  In 2018 she was honored by SJ Magazine as a Woman of Excellence in Leadership.  She is looking forward to receiving the Gloucester County Chamber of Commerce Foundation Community Service Award -Small Business Person of the Year. </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0" y="4803997"/>
            <a:ext cx="4053753" cy="1552353"/>
          </a:xfrm>
        </p:spPr>
        <p:txBody>
          <a:bodyPr anchor="ctr" anchorCtr="1">
            <a:noAutofit/>
          </a:bodyPr>
          <a:lstStyle/>
          <a:p>
            <a:pPr marL="0" indent="0" algn="ctr">
              <a:buNone/>
            </a:pPr>
            <a:r>
              <a:rPr lang="en-US" sz="2400" dirty="0">
                <a:latin typeface="Palatino Linotype" panose="02040502050505030304" pitchFamily="18" charset="0"/>
              </a:rPr>
              <a:t>Kristi Howell</a:t>
            </a:r>
          </a:p>
          <a:p>
            <a:pPr marL="0" indent="0" algn="ctr">
              <a:buNone/>
            </a:pPr>
            <a:r>
              <a:rPr lang="en-US" sz="1800" dirty="0">
                <a:latin typeface="Palatino Linotype" panose="02040502050505030304" pitchFamily="18" charset="0"/>
              </a:rPr>
              <a:t>President / CEO</a:t>
            </a:r>
          </a:p>
          <a:p>
            <a:pPr marL="0" indent="0" algn="ctr">
              <a:buNone/>
            </a:pPr>
            <a:r>
              <a:rPr lang="en-US" sz="1800" dirty="0">
                <a:latin typeface="Palatino Linotype" panose="02040502050505030304" pitchFamily="18" charset="0"/>
              </a:rPr>
              <a:t>Burlington County Regional </a:t>
            </a:r>
          </a:p>
          <a:p>
            <a:pPr marL="0" indent="0" algn="ctr">
              <a:buNone/>
            </a:pPr>
            <a:r>
              <a:rPr lang="en-US" sz="1800" dirty="0">
                <a:latin typeface="Palatino Linotype" panose="02040502050505030304" pitchFamily="18" charset="0"/>
              </a:rPr>
              <a:t>Chamber of Commerce</a:t>
            </a:r>
          </a:p>
        </p:txBody>
      </p:sp>
      <p:pic>
        <p:nvPicPr>
          <p:cNvPr id="5" name="Picture 4" descr="A person in a blue dress&#10;&#10;Description automatically generated">
            <a:extLst>
              <a:ext uri="{FF2B5EF4-FFF2-40B4-BE49-F238E27FC236}">
                <a16:creationId xmlns:a16="http://schemas.microsoft.com/office/drawing/2014/main" id="{8D84E44C-93A6-EE64-5D8D-FCEC2846390F}"/>
              </a:ext>
            </a:extLst>
          </p:cNvPr>
          <p:cNvPicPr>
            <a:picLocks noChangeAspect="1"/>
          </p:cNvPicPr>
          <p:nvPr/>
        </p:nvPicPr>
        <p:blipFill>
          <a:blip r:embed="rId2"/>
          <a:stretch>
            <a:fillRect/>
          </a:stretch>
        </p:blipFill>
        <p:spPr>
          <a:xfrm>
            <a:off x="673557" y="646028"/>
            <a:ext cx="2706638" cy="4037402"/>
          </a:xfrm>
          <a:prstGeom prst="rect">
            <a:avLst/>
          </a:prstGeom>
        </p:spPr>
      </p:pic>
    </p:spTree>
    <p:extLst>
      <p:ext uri="{BB962C8B-B14F-4D97-AF65-F5344CB8AC3E}">
        <p14:creationId xmlns:p14="http://schemas.microsoft.com/office/powerpoint/2010/main" val="2128356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31</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1800" dirty="0">
                <a:latin typeface="Palatino Linotype" panose="02040502050505030304" pitchFamily="18" charset="0"/>
              </a:rPr>
              <a:t>Leader and Community Advocate </a:t>
            </a:r>
            <a:r>
              <a:rPr lang="en-US" sz="1800" dirty="0" err="1">
                <a:latin typeface="Palatino Linotype" panose="02040502050505030304" pitchFamily="18" charset="0"/>
              </a:rPr>
              <a:t>Latresha</a:t>
            </a:r>
            <a:r>
              <a:rPr lang="en-US" sz="1800" dirty="0">
                <a:latin typeface="Palatino Linotype" panose="02040502050505030304" pitchFamily="18" charset="0"/>
              </a:rPr>
              <a:t> Johnson holds a graduate degree in Public Administration from Delaware State University and a bachelor's degree in Human Services from Springfield College. </a:t>
            </a:r>
            <a:r>
              <a:rPr lang="en-US" sz="1800" dirty="0" err="1">
                <a:latin typeface="Palatino Linotype" panose="02040502050505030304" pitchFamily="18" charset="0"/>
              </a:rPr>
              <a:t>Latresha</a:t>
            </a:r>
            <a:r>
              <a:rPr lang="en-US" sz="1800" dirty="0">
                <a:latin typeface="Palatino Linotype" panose="02040502050505030304" pitchFamily="18" charset="0"/>
              </a:rPr>
              <a:t> Johnson currently works as an External Affairs Specialist at New Jersey American Water. Her previous roles include serving as the Director of Special Projects and Quality Assurance at a mental health agency. She is an exceptional community organizer, facilitator, and adviser who promotes change that positively impacts individuals, businesses, and organizations. Through community advocacy, event planning, leadership, and organizational consistency, </a:t>
            </a:r>
            <a:r>
              <a:rPr lang="en-US" sz="1800" dirty="0" err="1">
                <a:latin typeface="Palatino Linotype" panose="02040502050505030304" pitchFamily="18" charset="0"/>
              </a:rPr>
              <a:t>Latresha</a:t>
            </a:r>
            <a:r>
              <a:rPr lang="en-US" sz="1800" dirty="0">
                <a:latin typeface="Palatino Linotype" panose="02040502050505030304" pitchFamily="18" charset="0"/>
              </a:rPr>
              <a:t> empowers individuals to perceive life and organizational structure from a different perspective. By combining her direct communication style, resilient spirit, and knowledge of community development, she has made a positive impact in the lives of many people. </a:t>
            </a:r>
            <a:r>
              <a:rPr lang="en-US" sz="1800" dirty="0" err="1">
                <a:latin typeface="Palatino Linotype" panose="02040502050505030304" pitchFamily="18" charset="0"/>
              </a:rPr>
              <a:t>Latresha's</a:t>
            </a:r>
            <a:r>
              <a:rPr lang="en-US" sz="1800" dirty="0">
                <a:latin typeface="Palatino Linotype" panose="02040502050505030304" pitchFamily="18" charset="0"/>
              </a:rPr>
              <a:t> greatest desire and deep passion is to provide those she serves with the knowledge and resources to become better individuals, professionals, and organizations. Additionally, she believes that servant leadership and empowerment are the paths to success. She shares this passion with people from all walks of life and strives to inspire them to walk in their greatness.</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9" y="4803997"/>
            <a:ext cx="4053753" cy="1552353"/>
          </a:xfrm>
        </p:spPr>
        <p:txBody>
          <a:bodyPr anchor="ctr" anchorCtr="1">
            <a:noAutofit/>
          </a:bodyPr>
          <a:lstStyle/>
          <a:p>
            <a:pPr marL="0" indent="0" algn="ctr">
              <a:buNone/>
            </a:pPr>
            <a:r>
              <a:rPr lang="en-US" dirty="0" err="1">
                <a:latin typeface="Palatino Linotype" panose="02040502050505030304" pitchFamily="18" charset="0"/>
              </a:rPr>
              <a:t>Latresha</a:t>
            </a:r>
            <a:r>
              <a:rPr lang="en-US" dirty="0">
                <a:latin typeface="Palatino Linotype" panose="02040502050505030304" pitchFamily="18" charset="0"/>
              </a:rPr>
              <a:t> Johnson</a:t>
            </a:r>
          </a:p>
          <a:p>
            <a:pPr marL="0" indent="0" algn="ctr">
              <a:buNone/>
            </a:pPr>
            <a:r>
              <a:rPr lang="en-US" sz="2000" dirty="0">
                <a:latin typeface="Palatino Linotype" panose="02040502050505030304" pitchFamily="18" charset="0"/>
              </a:rPr>
              <a:t>External Affairs Specialist</a:t>
            </a:r>
          </a:p>
          <a:p>
            <a:pPr marL="0" indent="0" algn="ctr">
              <a:buNone/>
            </a:pPr>
            <a:r>
              <a:rPr lang="en-US" sz="2000" dirty="0">
                <a:latin typeface="Palatino Linotype" panose="02040502050505030304" pitchFamily="18" charset="0"/>
              </a:rPr>
              <a:t>NJ American Water</a:t>
            </a:r>
          </a:p>
        </p:txBody>
      </p:sp>
      <p:pic>
        <p:nvPicPr>
          <p:cNvPr id="5" name="Picture 4" descr="A person sitting on the floor&#10;&#10;Description automatically generated">
            <a:extLst>
              <a:ext uri="{FF2B5EF4-FFF2-40B4-BE49-F238E27FC236}">
                <a16:creationId xmlns:a16="http://schemas.microsoft.com/office/drawing/2014/main" id="{4B04D8D0-62BB-807F-3652-260B640C9E51}"/>
              </a:ext>
            </a:extLst>
          </p:cNvPr>
          <p:cNvPicPr>
            <a:picLocks noChangeAspect="1"/>
          </p:cNvPicPr>
          <p:nvPr/>
        </p:nvPicPr>
        <p:blipFill>
          <a:blip r:embed="rId2"/>
          <a:stretch>
            <a:fillRect/>
          </a:stretch>
        </p:blipFill>
        <p:spPr>
          <a:xfrm>
            <a:off x="1575045" y="501650"/>
            <a:ext cx="2242976" cy="4328867"/>
          </a:xfrm>
          <a:prstGeom prst="rect">
            <a:avLst/>
          </a:prstGeom>
        </p:spPr>
      </p:pic>
    </p:spTree>
    <p:extLst>
      <p:ext uri="{BB962C8B-B14F-4D97-AF65-F5344CB8AC3E}">
        <p14:creationId xmlns:p14="http://schemas.microsoft.com/office/powerpoint/2010/main" val="3435389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32</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dirty="0">
                <a:latin typeface="Palatino Linotype" panose="02040502050505030304" pitchFamily="18" charset="0"/>
              </a:rPr>
              <a:t>Girl Scouts inspire budding entrepreneurs with the annual cookie drive. I am very passionate about speaking to young ladies and women about business ownership and what it takes to visualize it and get there. Oftentimes, we create huge self doubt for ourselves and that is something that most men do not encounter. Working hard to turn that around. This fall I will begin mentoring a young woman at Rider University, my alumni each year going forward. Mentoring, coaching, guiding is what I do each and everyday.</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9" y="4803997"/>
            <a:ext cx="4053753" cy="1552353"/>
          </a:xfrm>
        </p:spPr>
        <p:txBody>
          <a:bodyPr anchor="ctr" anchorCtr="1">
            <a:noAutofit/>
          </a:bodyPr>
          <a:lstStyle/>
          <a:p>
            <a:pPr marL="0" indent="0" algn="ctr">
              <a:buNone/>
            </a:pPr>
            <a:r>
              <a:rPr lang="en-US" dirty="0">
                <a:latin typeface="Palatino Linotype" panose="02040502050505030304" pitchFamily="18" charset="0"/>
              </a:rPr>
              <a:t>Lisa </a:t>
            </a:r>
            <a:r>
              <a:rPr lang="en-US" dirty="0" err="1">
                <a:latin typeface="Palatino Linotype" panose="02040502050505030304" pitchFamily="18" charset="0"/>
              </a:rPr>
              <a:t>Linkowsky</a:t>
            </a:r>
            <a:endParaRPr lang="en-US" dirty="0">
              <a:latin typeface="Palatino Linotype" panose="02040502050505030304" pitchFamily="18" charset="0"/>
            </a:endParaRPr>
          </a:p>
          <a:p>
            <a:pPr marL="0" indent="0" algn="ctr">
              <a:buNone/>
            </a:pPr>
            <a:r>
              <a:rPr lang="en-US" sz="2000" dirty="0">
                <a:latin typeface="Palatino Linotype" panose="02040502050505030304" pitchFamily="18" charset="0"/>
              </a:rPr>
              <a:t>Franchise Advisor</a:t>
            </a:r>
          </a:p>
          <a:p>
            <a:pPr marL="0" indent="0" algn="ctr">
              <a:buNone/>
            </a:pPr>
            <a:r>
              <a:rPr lang="en-US" sz="2000" dirty="0">
                <a:latin typeface="Palatino Linotype" panose="02040502050505030304" pitchFamily="18" charset="0"/>
              </a:rPr>
              <a:t>Milestone Franchising</a:t>
            </a:r>
          </a:p>
        </p:txBody>
      </p:sp>
      <p:pic>
        <p:nvPicPr>
          <p:cNvPr id="5" name="Picture 4" descr="A person wearing glasses and a suit&#10;&#10;Description automatically generated">
            <a:extLst>
              <a:ext uri="{FF2B5EF4-FFF2-40B4-BE49-F238E27FC236}">
                <a16:creationId xmlns:a16="http://schemas.microsoft.com/office/drawing/2014/main" id="{D08DCC14-A91C-50E7-FD24-EF50AC7A29FF}"/>
              </a:ext>
            </a:extLst>
          </p:cNvPr>
          <p:cNvPicPr>
            <a:picLocks noChangeAspect="1"/>
          </p:cNvPicPr>
          <p:nvPr/>
        </p:nvPicPr>
        <p:blipFill>
          <a:blip r:embed="rId2"/>
          <a:stretch>
            <a:fillRect/>
          </a:stretch>
        </p:blipFill>
        <p:spPr>
          <a:xfrm>
            <a:off x="1362382" y="705269"/>
            <a:ext cx="2732485" cy="4098728"/>
          </a:xfrm>
          <a:prstGeom prst="rect">
            <a:avLst/>
          </a:prstGeom>
        </p:spPr>
      </p:pic>
    </p:spTree>
    <p:extLst>
      <p:ext uri="{BB962C8B-B14F-4D97-AF65-F5344CB8AC3E}">
        <p14:creationId xmlns:p14="http://schemas.microsoft.com/office/powerpoint/2010/main" val="675852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33</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spcAft>
                <a:spcPts val="750"/>
              </a:spcAft>
              <a:buNone/>
            </a:pPr>
            <a:endParaRPr lang="en-US" sz="2200" dirty="0">
              <a:effectLst/>
              <a:latin typeface="Palatino Linotype" panose="02040502050505030304" pitchFamily="18" charset="0"/>
            </a:endParaRPr>
          </a:p>
          <a:p>
            <a:pPr marL="0" indent="0" algn="ctr">
              <a:spcAft>
                <a:spcPts val="750"/>
              </a:spcAft>
              <a:buNone/>
            </a:pPr>
            <a:endParaRPr lang="en-US" sz="2200" dirty="0">
              <a:latin typeface="Palatino Linotype" panose="02040502050505030304" pitchFamily="18" charset="0"/>
            </a:endParaRPr>
          </a:p>
          <a:p>
            <a:pPr marL="0" indent="0" algn="ctr">
              <a:spcAft>
                <a:spcPts val="750"/>
              </a:spcAft>
              <a:buNone/>
            </a:pPr>
            <a:r>
              <a:rPr lang="en-US" sz="2200" dirty="0">
                <a:effectLst/>
                <a:latin typeface="Palatino Linotype" panose="02040502050505030304" pitchFamily="18" charset="0"/>
              </a:rPr>
              <a:t>24</a:t>
            </a:r>
            <a:r>
              <a:rPr lang="en-US" sz="2200" baseline="30000" dirty="0">
                <a:effectLst/>
                <a:latin typeface="Palatino Linotype" panose="02040502050505030304" pitchFamily="18" charset="0"/>
              </a:rPr>
              <a:t>th</a:t>
            </a:r>
            <a:r>
              <a:rPr lang="en-US" sz="2200" dirty="0">
                <a:effectLst/>
                <a:latin typeface="Palatino Linotype" panose="02040502050505030304" pitchFamily="18" charset="0"/>
              </a:rPr>
              <a:t> year as Mayor of East Windsor Township</a:t>
            </a:r>
          </a:p>
          <a:p>
            <a:pPr marL="0" indent="0" algn="ctr">
              <a:spcAft>
                <a:spcPts val="750"/>
              </a:spcAft>
              <a:buNone/>
            </a:pPr>
            <a:r>
              <a:rPr lang="en-US" sz="2200" dirty="0">
                <a:effectLst/>
                <a:latin typeface="Palatino Linotype" panose="02040502050505030304" pitchFamily="18" charset="0"/>
              </a:rPr>
              <a:t>In addition to her leadership in East Windsor, Mayor Mironov is also active on the statewide level, having served as President of the New Jersey League of Municipalities and a very active member of the League's Legislative and various committees. Mayor Mironov is Vice President of the New Jersey Conference of Mayors. She also serves as a member of the NJ Highway Traffic Safety Policy Advisory Committee and NJ Shares.</a:t>
            </a:r>
          </a:p>
          <a:p>
            <a:pPr marL="0" indent="0" algn="ctr">
              <a:spcAft>
                <a:spcPts val="750"/>
              </a:spcAft>
              <a:buNone/>
            </a:pPr>
            <a:r>
              <a:rPr lang="en-US" sz="2200" dirty="0">
                <a:effectLst/>
                <a:latin typeface="Palatino Linotype" panose="02040502050505030304" pitchFamily="18" charset="0"/>
              </a:rPr>
              <a:t>Raised and educated in public schools in Bergen County, New Jersey, Mayor Mironov received her B.A. in political science from Wellesley College in Wellesley, Massachusetts and earned her law degree (J.D.) with honors from the National Law Center at George Washington University in Washington D.C.</a:t>
            </a:r>
            <a:br>
              <a:rPr lang="en-US" dirty="0">
                <a:effectLst/>
              </a:rPr>
            </a:br>
            <a:r>
              <a:rPr lang="en-US" dirty="0">
                <a:effectLst/>
              </a:rPr>
              <a:t> </a:t>
            </a:r>
          </a:p>
          <a:p>
            <a:br>
              <a:rPr lang="en-US" dirty="0">
                <a:effectLst/>
              </a:rPr>
            </a:br>
            <a:endParaRPr lang="en-US" dirty="0">
              <a:effectLst/>
            </a:endParaRP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9" y="4803997"/>
            <a:ext cx="4053753" cy="1552353"/>
          </a:xfrm>
        </p:spPr>
        <p:txBody>
          <a:bodyPr anchor="ctr" anchorCtr="1">
            <a:noAutofit/>
          </a:bodyPr>
          <a:lstStyle/>
          <a:p>
            <a:pPr marL="0" indent="0" algn="ctr">
              <a:buNone/>
            </a:pPr>
            <a:r>
              <a:rPr lang="en-US" dirty="0">
                <a:latin typeface="Palatino Linotype" panose="02040502050505030304" pitchFamily="18" charset="0"/>
              </a:rPr>
              <a:t>Mayor Janice Mironov</a:t>
            </a:r>
          </a:p>
          <a:p>
            <a:pPr marL="0" indent="0" algn="ctr">
              <a:buNone/>
            </a:pPr>
            <a:r>
              <a:rPr lang="en-US" sz="2000" dirty="0">
                <a:latin typeface="Palatino Linotype" panose="02040502050505030304" pitchFamily="18" charset="0"/>
              </a:rPr>
              <a:t>Mayor</a:t>
            </a:r>
          </a:p>
          <a:p>
            <a:pPr marL="0" indent="0" algn="ctr">
              <a:buNone/>
            </a:pPr>
            <a:r>
              <a:rPr lang="en-US" sz="2000" dirty="0">
                <a:latin typeface="Palatino Linotype" panose="02040502050505030304" pitchFamily="18" charset="0"/>
              </a:rPr>
              <a:t>East Windsor Township</a:t>
            </a:r>
          </a:p>
        </p:txBody>
      </p:sp>
      <p:pic>
        <p:nvPicPr>
          <p:cNvPr id="5" name="Picture 4" descr="A close-up of a person smiling&#10;&#10;Description automatically generated">
            <a:extLst>
              <a:ext uri="{FF2B5EF4-FFF2-40B4-BE49-F238E27FC236}">
                <a16:creationId xmlns:a16="http://schemas.microsoft.com/office/drawing/2014/main" id="{209ED069-FA90-4B41-D191-C21F9FBFB0C6}"/>
              </a:ext>
            </a:extLst>
          </p:cNvPr>
          <p:cNvPicPr>
            <a:picLocks noChangeAspect="1"/>
          </p:cNvPicPr>
          <p:nvPr/>
        </p:nvPicPr>
        <p:blipFill>
          <a:blip r:embed="rId2"/>
          <a:stretch>
            <a:fillRect/>
          </a:stretch>
        </p:blipFill>
        <p:spPr>
          <a:xfrm>
            <a:off x="1079632" y="679568"/>
            <a:ext cx="2898810" cy="4060874"/>
          </a:xfrm>
          <a:prstGeom prst="rect">
            <a:avLst/>
          </a:prstGeom>
        </p:spPr>
      </p:pic>
    </p:spTree>
    <p:extLst>
      <p:ext uri="{BB962C8B-B14F-4D97-AF65-F5344CB8AC3E}">
        <p14:creationId xmlns:p14="http://schemas.microsoft.com/office/powerpoint/2010/main" val="3422064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34</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1" y="1743247"/>
            <a:ext cx="6982841" cy="5232404"/>
          </a:xfrm>
        </p:spPr>
        <p:txBody>
          <a:bodyPr anchor="ctr" anchorCtr="1">
            <a:noAutofit/>
          </a:bodyPr>
          <a:lstStyle/>
          <a:p>
            <a:pPr marL="0" indent="0" algn="ctr">
              <a:buNone/>
            </a:pPr>
            <a:r>
              <a:rPr lang="en-US" sz="2300" dirty="0">
                <a:latin typeface="Palatino Linotype" panose="02040502050505030304" pitchFamily="18" charset="0"/>
              </a:rPr>
              <a:t>I was a Brownie and Girl Scout when I was younger. I also was a leader of my daughter's Daisy, Brownie, and Girl Scout troops.</a:t>
            </a:r>
          </a:p>
          <a:p>
            <a:pPr marL="0" indent="0" algn="ctr">
              <a:buNone/>
            </a:pPr>
            <a:r>
              <a:rPr lang="en-US" sz="2300" dirty="0">
                <a:latin typeface="Palatino Linotype" panose="02040502050505030304" pitchFamily="18" charset="0"/>
              </a:rPr>
              <a:t>When I was a teenager, I got into fitness and joined my first gym at the age of 16. That's where I found my love for lifting weights. I became a personal trainer in my 30's and opened </a:t>
            </a:r>
            <a:r>
              <a:rPr lang="en-US" sz="2300" dirty="0" err="1">
                <a:latin typeface="Palatino Linotype" panose="02040502050505030304" pitchFamily="18" charset="0"/>
              </a:rPr>
              <a:t>StrongGirl</a:t>
            </a:r>
            <a:r>
              <a:rPr lang="en-US" sz="2300" dirty="0">
                <a:latin typeface="Palatino Linotype" panose="02040502050505030304" pitchFamily="18" charset="0"/>
              </a:rPr>
              <a:t> Revolution in my early 40's.</a:t>
            </a:r>
          </a:p>
          <a:p>
            <a:pPr marL="0" indent="0" algn="ctr">
              <a:buNone/>
            </a:pPr>
            <a:r>
              <a:rPr lang="en-US" sz="2300" dirty="0">
                <a:latin typeface="Palatino Linotype" panose="02040502050505030304" pitchFamily="18" charset="0"/>
              </a:rPr>
              <a:t>I have a daughter, 25, and a son, 22. We all love to spend time together and with family playing games and hiking with our dog. My son and I also enjoy participating in the Spartan races.</a:t>
            </a:r>
          </a:p>
          <a:p>
            <a:pPr marL="0" indent="0">
              <a:buNone/>
            </a:pPr>
            <a:endParaRPr lang="en-US" sz="2400" dirty="0">
              <a:latin typeface="Palatino Linotype" panose="02040502050505030304" pitchFamily="18" charset="0"/>
            </a:endParaRP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6220044" y="532216"/>
            <a:ext cx="4053753" cy="1552353"/>
          </a:xfrm>
        </p:spPr>
        <p:txBody>
          <a:bodyPr anchor="ctr" anchorCtr="1">
            <a:noAutofit/>
          </a:bodyPr>
          <a:lstStyle/>
          <a:p>
            <a:pPr marL="0" indent="0" algn="ctr">
              <a:buNone/>
            </a:pPr>
            <a:r>
              <a:rPr lang="en-US" dirty="0">
                <a:latin typeface="Palatino Linotype" panose="02040502050505030304" pitchFamily="18" charset="0"/>
              </a:rPr>
              <a:t>Nancy Sher</a:t>
            </a:r>
          </a:p>
          <a:p>
            <a:pPr marL="0" indent="0" algn="ctr">
              <a:buNone/>
            </a:pPr>
            <a:r>
              <a:rPr lang="en-US" sz="2000" dirty="0">
                <a:latin typeface="Palatino Linotype" panose="02040502050505030304" pitchFamily="18" charset="0"/>
              </a:rPr>
              <a:t>Owner/Trainer</a:t>
            </a:r>
          </a:p>
          <a:p>
            <a:pPr marL="0" indent="0" algn="ctr">
              <a:buNone/>
            </a:pPr>
            <a:r>
              <a:rPr lang="en-US" sz="2000" dirty="0" err="1">
                <a:latin typeface="Palatino Linotype" panose="02040502050505030304" pitchFamily="18" charset="0"/>
              </a:rPr>
              <a:t>StrongGirl</a:t>
            </a:r>
            <a:r>
              <a:rPr lang="en-US" sz="2000" dirty="0">
                <a:latin typeface="Palatino Linotype" panose="02040502050505030304" pitchFamily="18" charset="0"/>
              </a:rPr>
              <a:t> Revolution</a:t>
            </a:r>
          </a:p>
        </p:txBody>
      </p:sp>
      <p:pic>
        <p:nvPicPr>
          <p:cNvPr id="5" name="Picture 4" descr="A person in a black tank top and black leggings&#10;&#10;Description automatically generated">
            <a:extLst>
              <a:ext uri="{FF2B5EF4-FFF2-40B4-BE49-F238E27FC236}">
                <a16:creationId xmlns:a16="http://schemas.microsoft.com/office/drawing/2014/main" id="{0BC05ED9-831E-E1E9-40B3-D105DB12031B}"/>
              </a:ext>
            </a:extLst>
          </p:cNvPr>
          <p:cNvPicPr>
            <a:picLocks noChangeAspect="1"/>
          </p:cNvPicPr>
          <p:nvPr/>
        </p:nvPicPr>
        <p:blipFill>
          <a:blip r:embed="rId2"/>
          <a:stretch>
            <a:fillRect/>
          </a:stretch>
        </p:blipFill>
        <p:spPr>
          <a:xfrm>
            <a:off x="1019232" y="970547"/>
            <a:ext cx="3277137" cy="4916905"/>
          </a:xfrm>
          <a:prstGeom prst="rect">
            <a:avLst/>
          </a:prstGeom>
        </p:spPr>
      </p:pic>
    </p:spTree>
    <p:extLst>
      <p:ext uri="{BB962C8B-B14F-4D97-AF65-F5344CB8AC3E}">
        <p14:creationId xmlns:p14="http://schemas.microsoft.com/office/powerpoint/2010/main" val="2029605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35</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2000" dirty="0">
                <a:latin typeface="Palatino Linotype" panose="02040502050505030304" pitchFamily="18" charset="0"/>
              </a:rPr>
              <a:t>My name is Patty McFarland, an independent advisor with Creative Memories.  My background is 30 years as an Operations Manager in HR Outsourcing for pension and health/welfare plans.  After leaving the HR Outsourcing profession, I have spent the last five years with Creative Memories.  As an independent advisor I am able to help others preserve their memories as well as doing the same for myself.</a:t>
            </a:r>
          </a:p>
          <a:p>
            <a:pPr marL="0" indent="0" algn="ctr">
              <a:buNone/>
            </a:pPr>
            <a:r>
              <a:rPr lang="en-US" sz="2000" dirty="0">
                <a:latin typeface="Palatino Linotype" panose="02040502050505030304" pitchFamily="18" charset="0"/>
              </a:rPr>
              <a:t>In addition, I was a Brownie and a Girl Scout for a period of six years in my youth.  I then was reintroduced to Girl Scouts when my daughter, Kelly, became a Daisy.  Then as Kelly and her friends wanted to continue as Brownies and Junior Girl Scouts, I became a leader for their troop.  I also became a member of the local leadership for Marlton in helping with the activities such as the Father/Daughter dances and other group activities.  It was a pleasure to watch these girls group and just a lot of fun.</a:t>
            </a:r>
          </a:p>
          <a:p>
            <a:pPr marL="0" indent="0">
              <a:buNone/>
            </a:pPr>
            <a:endParaRPr lang="en-US" sz="2000" dirty="0">
              <a:latin typeface="Palatino Linotype" panose="02040502050505030304" pitchFamily="18" charset="0"/>
            </a:endParaRP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9" y="4385895"/>
            <a:ext cx="4053753" cy="1552353"/>
          </a:xfrm>
        </p:spPr>
        <p:txBody>
          <a:bodyPr anchor="ctr" anchorCtr="1">
            <a:noAutofit/>
          </a:bodyPr>
          <a:lstStyle/>
          <a:p>
            <a:pPr marL="0" indent="0" algn="ctr">
              <a:buNone/>
            </a:pPr>
            <a:r>
              <a:rPr lang="en-US" dirty="0">
                <a:latin typeface="Palatino Linotype" panose="02040502050505030304" pitchFamily="18" charset="0"/>
              </a:rPr>
              <a:t>Patty McFarland</a:t>
            </a:r>
          </a:p>
          <a:p>
            <a:pPr marL="0" indent="0" algn="ctr">
              <a:buNone/>
            </a:pPr>
            <a:r>
              <a:rPr lang="en-US" sz="2000" dirty="0">
                <a:latin typeface="Palatino Linotype" panose="02040502050505030304" pitchFamily="18" charset="0"/>
              </a:rPr>
              <a:t>Independent Advisor</a:t>
            </a:r>
          </a:p>
          <a:p>
            <a:pPr marL="0" indent="0" algn="ctr">
              <a:buNone/>
            </a:pPr>
            <a:r>
              <a:rPr lang="en-US" sz="2000" dirty="0">
                <a:latin typeface="Palatino Linotype" panose="02040502050505030304" pitchFamily="18" charset="0"/>
              </a:rPr>
              <a:t>Creative Memories</a:t>
            </a:r>
          </a:p>
        </p:txBody>
      </p:sp>
      <p:pic>
        <p:nvPicPr>
          <p:cNvPr id="5" name="Picture 4" descr="A person smiling at camera&#10;&#10;Description automatically generated">
            <a:extLst>
              <a:ext uri="{FF2B5EF4-FFF2-40B4-BE49-F238E27FC236}">
                <a16:creationId xmlns:a16="http://schemas.microsoft.com/office/drawing/2014/main" id="{FC4EE297-3FB0-7383-9BC3-21EEF20E14FA}"/>
              </a:ext>
            </a:extLst>
          </p:cNvPr>
          <p:cNvPicPr>
            <a:picLocks noChangeAspect="1"/>
          </p:cNvPicPr>
          <p:nvPr/>
        </p:nvPicPr>
        <p:blipFill>
          <a:blip r:embed="rId2"/>
          <a:stretch>
            <a:fillRect/>
          </a:stretch>
        </p:blipFill>
        <p:spPr>
          <a:xfrm>
            <a:off x="1095672" y="1025357"/>
            <a:ext cx="3265906" cy="3265906"/>
          </a:xfrm>
          <a:prstGeom prst="rect">
            <a:avLst/>
          </a:prstGeom>
        </p:spPr>
      </p:pic>
    </p:spTree>
    <p:extLst>
      <p:ext uri="{BB962C8B-B14F-4D97-AF65-F5344CB8AC3E}">
        <p14:creationId xmlns:p14="http://schemas.microsoft.com/office/powerpoint/2010/main" val="484420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36</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1" y="1625596"/>
            <a:ext cx="6982841" cy="5232404"/>
          </a:xfrm>
        </p:spPr>
        <p:txBody>
          <a:bodyPr anchor="ctr" anchorCtr="1">
            <a:noAutofit/>
          </a:bodyPr>
          <a:lstStyle/>
          <a:p>
            <a:pPr marL="0" indent="0" algn="ctr">
              <a:buNone/>
            </a:pPr>
            <a:r>
              <a:rPr lang="en-US" sz="2000" dirty="0">
                <a:latin typeface="Palatino Linotype" panose="02040502050505030304" pitchFamily="18" charset="0"/>
              </a:rPr>
              <a:t>Rebecca graduated from Rowan University as part of the Class of 2020 School of Engineering, with a Civil and Environmental Engineering degree. She was able to start her full-time career with Joseph B. Callaghan Inc. (JBCI) after a summer internship with them the year before. She is currently a staff engineer that gets to help with all parts of the projects from the site visits, to doing some calculations in the office. Growing up Rebecca was a Girl Scout, staying with the program into her high school years, always looking forward to their Friday meetings and cookie sales. When Rebecca has some free time she loves taking long car rides and belting along with whatever is on the radio or trying to reach her goal of running a half marathon.</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5928447" y="708679"/>
            <a:ext cx="4053753" cy="1552353"/>
          </a:xfrm>
        </p:spPr>
        <p:txBody>
          <a:bodyPr anchor="ctr" anchorCtr="1">
            <a:noAutofit/>
          </a:bodyPr>
          <a:lstStyle/>
          <a:p>
            <a:pPr marL="0" indent="0" algn="ctr">
              <a:buNone/>
            </a:pPr>
            <a:r>
              <a:rPr lang="en-US" dirty="0">
                <a:latin typeface="Palatino Linotype" panose="02040502050505030304" pitchFamily="18" charset="0"/>
              </a:rPr>
              <a:t>Rebecca Gavin</a:t>
            </a:r>
          </a:p>
          <a:p>
            <a:pPr marL="0" indent="0" algn="ctr">
              <a:buNone/>
            </a:pPr>
            <a:r>
              <a:rPr lang="en-US" sz="2000" dirty="0">
                <a:latin typeface="Palatino Linotype" panose="02040502050505030304" pitchFamily="18" charset="0"/>
              </a:rPr>
              <a:t>Project Engineer</a:t>
            </a:r>
          </a:p>
          <a:p>
            <a:pPr marL="0" indent="0" algn="ctr">
              <a:buNone/>
            </a:pPr>
            <a:r>
              <a:rPr lang="en-US" sz="2000" dirty="0">
                <a:latin typeface="Palatino Linotype" panose="02040502050505030304" pitchFamily="18" charset="0"/>
              </a:rPr>
              <a:t>JCBI Engineering</a:t>
            </a:r>
          </a:p>
        </p:txBody>
      </p:sp>
      <p:pic>
        <p:nvPicPr>
          <p:cNvPr id="5" name="Picture 4" descr="A person smiling at the camera&#10;&#10;Description automatically generated">
            <a:extLst>
              <a:ext uri="{FF2B5EF4-FFF2-40B4-BE49-F238E27FC236}">
                <a16:creationId xmlns:a16="http://schemas.microsoft.com/office/drawing/2014/main" id="{506A3041-CB73-2E0D-4AC4-1BEE5EF8BED7}"/>
              </a:ext>
            </a:extLst>
          </p:cNvPr>
          <p:cNvPicPr>
            <a:picLocks noChangeAspect="1"/>
          </p:cNvPicPr>
          <p:nvPr/>
        </p:nvPicPr>
        <p:blipFill>
          <a:blip r:embed="rId2"/>
          <a:stretch>
            <a:fillRect/>
          </a:stretch>
        </p:blipFill>
        <p:spPr>
          <a:xfrm>
            <a:off x="968909" y="708679"/>
            <a:ext cx="3346418" cy="5022163"/>
          </a:xfrm>
          <a:prstGeom prst="rect">
            <a:avLst/>
          </a:prstGeom>
        </p:spPr>
      </p:pic>
    </p:spTree>
    <p:extLst>
      <p:ext uri="{BB962C8B-B14F-4D97-AF65-F5344CB8AC3E}">
        <p14:creationId xmlns:p14="http://schemas.microsoft.com/office/powerpoint/2010/main" val="1420325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37</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2000" dirty="0" err="1">
                <a:latin typeface="Palatino Linotype" panose="02040502050505030304" pitchFamily="18" charset="0"/>
              </a:rPr>
              <a:t>Rihi</a:t>
            </a:r>
            <a:r>
              <a:rPr lang="en-US" sz="2000" dirty="0">
                <a:latin typeface="Palatino Linotype" panose="02040502050505030304" pitchFamily="18" charset="0"/>
              </a:rPr>
              <a:t> Jain is a dedicated public health enthusiast and aspiring healthcare professional, earning her Bachelor's in Cell Biology &amp; Neuroscience from Rutgers University-New Brunswick, and is currently pursuing a Master's in Public Health (MPH) degree in Global Public Health at Rutgers. Along with currently working as an EMT at RWJ Mobile Health in New Brunswick, NJ, she fulfills her passion for community service through her current role as a lieutenant for the River Road Rescue Squad in Piscataway, NJ, where she organizes provider training, compliance, and policy, advocating for patient-centered care. </a:t>
            </a:r>
            <a:r>
              <a:rPr lang="en-US" sz="2000" dirty="0" err="1">
                <a:latin typeface="Palatino Linotype" panose="02040502050505030304" pitchFamily="18" charset="0"/>
              </a:rPr>
              <a:t>Rihi</a:t>
            </a:r>
            <a:r>
              <a:rPr lang="en-US" sz="2000" dirty="0">
                <a:latin typeface="Palatino Linotype" panose="02040502050505030304" pitchFamily="18" charset="0"/>
              </a:rPr>
              <a:t> is also a trilingual communicator, fluent in English, Spanish, and Hindi, and has received numerous recognitions both locally and nationally for her leadership and service. When she’s not working or studying, </a:t>
            </a:r>
            <a:r>
              <a:rPr lang="en-US" sz="2000" dirty="0" err="1">
                <a:latin typeface="Palatino Linotype" panose="02040502050505030304" pitchFamily="18" charset="0"/>
              </a:rPr>
              <a:t>Rihi</a:t>
            </a:r>
            <a:r>
              <a:rPr lang="en-US" sz="2000" dirty="0">
                <a:latin typeface="Palatino Linotype" panose="02040502050505030304" pitchFamily="18" charset="0"/>
              </a:rPr>
              <a:t> enjoys dancing, aquatic activities, and travelling!</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9" y="4748769"/>
            <a:ext cx="4053753" cy="1552353"/>
          </a:xfrm>
        </p:spPr>
        <p:txBody>
          <a:bodyPr anchor="ctr" anchorCtr="1">
            <a:noAutofit/>
          </a:bodyPr>
          <a:lstStyle/>
          <a:p>
            <a:pPr marL="0" indent="0" algn="ctr">
              <a:buNone/>
            </a:pPr>
            <a:r>
              <a:rPr lang="en-US" dirty="0" err="1">
                <a:latin typeface="Palatino Linotype" panose="02040502050505030304" pitchFamily="18" charset="0"/>
              </a:rPr>
              <a:t>Rihi</a:t>
            </a:r>
            <a:r>
              <a:rPr lang="en-US" dirty="0">
                <a:latin typeface="Palatino Linotype" panose="02040502050505030304" pitchFamily="18" charset="0"/>
              </a:rPr>
              <a:t> Jain</a:t>
            </a:r>
          </a:p>
          <a:p>
            <a:pPr marL="0" indent="0" algn="ctr">
              <a:buNone/>
            </a:pPr>
            <a:r>
              <a:rPr lang="en-US" sz="2000" dirty="0">
                <a:latin typeface="Palatino Linotype" panose="02040502050505030304" pitchFamily="18" charset="0"/>
              </a:rPr>
              <a:t>EMT-B</a:t>
            </a:r>
          </a:p>
          <a:p>
            <a:pPr marL="0" indent="0" algn="ctr">
              <a:buNone/>
            </a:pPr>
            <a:r>
              <a:rPr lang="en-US" sz="2000" dirty="0">
                <a:latin typeface="Palatino Linotype" panose="02040502050505030304" pitchFamily="18" charset="0"/>
              </a:rPr>
              <a:t>River Road Rescue Squad, Inc</a:t>
            </a:r>
          </a:p>
        </p:txBody>
      </p:sp>
      <p:pic>
        <p:nvPicPr>
          <p:cNvPr id="5" name="Picture 4" descr="A person in a red dress&#10;&#10;Description automatically generated">
            <a:extLst>
              <a:ext uri="{FF2B5EF4-FFF2-40B4-BE49-F238E27FC236}">
                <a16:creationId xmlns:a16="http://schemas.microsoft.com/office/drawing/2014/main" id="{D5B9CCA4-0D2D-8652-30D1-994F22C44577}"/>
              </a:ext>
            </a:extLst>
          </p:cNvPr>
          <p:cNvPicPr>
            <a:picLocks noChangeAspect="1"/>
          </p:cNvPicPr>
          <p:nvPr/>
        </p:nvPicPr>
        <p:blipFill>
          <a:blip r:embed="rId2"/>
          <a:stretch>
            <a:fillRect/>
          </a:stretch>
        </p:blipFill>
        <p:spPr>
          <a:xfrm>
            <a:off x="978568" y="730222"/>
            <a:ext cx="3214838" cy="4018547"/>
          </a:xfrm>
          <a:prstGeom prst="rect">
            <a:avLst/>
          </a:prstGeom>
        </p:spPr>
      </p:pic>
    </p:spTree>
    <p:extLst>
      <p:ext uri="{BB962C8B-B14F-4D97-AF65-F5344CB8AC3E}">
        <p14:creationId xmlns:p14="http://schemas.microsoft.com/office/powerpoint/2010/main" val="605777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38</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3375881" y="827508"/>
            <a:ext cx="8490800" cy="5202984"/>
          </a:xfrm>
        </p:spPr>
        <p:txBody>
          <a:bodyPr anchor="ctr" anchorCtr="1">
            <a:noAutofit/>
          </a:bodyPr>
          <a:lstStyle/>
          <a:p>
            <a:pPr marL="0" indent="0">
              <a:buNone/>
            </a:pPr>
            <a:r>
              <a:rPr lang="en-US" sz="1800" i="0" dirty="0">
                <a:solidFill>
                  <a:srgbClr val="222222"/>
                </a:solidFill>
                <a:effectLst/>
                <a:latin typeface="Palatino Linotype" panose="02040502050505030304" pitchFamily="18" charset="0"/>
              </a:rPr>
              <a:t>Rosy Arroyo </a:t>
            </a:r>
            <a:r>
              <a:rPr lang="en-US" sz="1800" b="0" i="0" dirty="0">
                <a:solidFill>
                  <a:srgbClr val="222222"/>
                </a:solidFill>
                <a:effectLst/>
                <a:latin typeface="Palatino Linotype" panose="02040502050505030304" pitchFamily="18" charset="0"/>
              </a:rPr>
              <a:t>has always been a strong advocate for the children, youth, and families in the community.</a:t>
            </a:r>
            <a:r>
              <a:rPr lang="en-US" sz="1800" b="0" i="0" dirty="0">
                <a:solidFill>
                  <a:srgbClr val="000000"/>
                </a:solidFill>
                <a:effectLst/>
                <a:latin typeface="Palatino Linotype" panose="02040502050505030304" pitchFamily="18" charset="0"/>
              </a:rPr>
              <a:t> Currently working for the Department of Justice at OJJDP innovations unit managing Second Chance Act initiatives and Alternatives to Youth Incarceration. </a:t>
            </a:r>
            <a:r>
              <a:rPr lang="en-US" sz="1800" b="0" i="0" dirty="0">
                <a:solidFill>
                  <a:srgbClr val="222222"/>
                </a:solidFill>
                <a:effectLst/>
                <a:latin typeface="Palatino Linotype" panose="02040502050505030304" pitchFamily="18" charset="0"/>
              </a:rPr>
              <a:t>A first-generation Mexican American, Mrs. Arroyo is the first in her family to have graduated from high school. Rosy went on and earned her Bachelor of Arts in political science and economics from Rutgers University and her Master of Science in Public Policy from Drexel University with a certificate in sustainable building and green construction. Rosy has worked with over 100 organizations that range from grassroot level to large human service agencies to develop and strengthen capacity within their organization to be able to better serve their community. Rosy has overseen the data, design, and planning management of the Youth Service Commission, Juvenile Detention Alternative Innovations, Front End Diversion programming, Community Engagement, youth and law enforcement engagement, and Family Engagement Strategies for Camden County. Most recently having incorporated the work of credible messaging into the continuum of services available to youth in New Jersey. </a:t>
            </a:r>
            <a:r>
              <a:rPr lang="en-US" sz="1800" b="0" i="0" dirty="0" err="1">
                <a:solidFill>
                  <a:srgbClr val="222222"/>
                </a:solidFill>
                <a:effectLst/>
                <a:latin typeface="Palatino Linotype" panose="02040502050505030304" pitchFamily="18" charset="0"/>
              </a:rPr>
              <a:t>Rosy’s</a:t>
            </a:r>
            <a:r>
              <a:rPr lang="en-US" sz="1800" b="0" i="0" dirty="0">
                <a:solidFill>
                  <a:srgbClr val="222222"/>
                </a:solidFill>
                <a:effectLst/>
                <a:latin typeface="Palatino Linotype" panose="02040502050505030304" pitchFamily="18" charset="0"/>
              </a:rPr>
              <a:t> extensive professional and personal experiences have given her a unique understanding of the needs that youth and their families are facing today. Most recently, Rosy has embarked on implementing Restorative Justice Practices in the City of Camden, helping support the implementation of the Restorative and Transformative Justice HUB that will make The City of Camden a restorative City. Rosy is a girl scout troop leader of 20 girls, a Fire Commissioner in her hometown, sits on the board of 2 organizations in South Jersey, and is the President of the Camden County Federation of Democratic Women.</a:t>
            </a:r>
            <a:endParaRPr lang="en-US" sz="1800" dirty="0">
              <a:latin typeface="Palatino Linotype" panose="02040502050505030304" pitchFamily="18" charset="0"/>
            </a:endParaRP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148484" y="4641068"/>
            <a:ext cx="4053753" cy="1552353"/>
          </a:xfrm>
        </p:spPr>
        <p:txBody>
          <a:bodyPr anchor="ctr" anchorCtr="1">
            <a:noAutofit/>
          </a:bodyPr>
          <a:lstStyle/>
          <a:p>
            <a:pPr marL="0" indent="0" algn="ctr">
              <a:buNone/>
            </a:pPr>
            <a:r>
              <a:rPr lang="en-US" sz="2000" dirty="0">
                <a:latin typeface="Palatino Linotype" panose="02040502050505030304" pitchFamily="18" charset="0"/>
              </a:rPr>
              <a:t>Rosy Arroyo</a:t>
            </a:r>
          </a:p>
          <a:p>
            <a:pPr marL="0" indent="0" algn="ctr">
              <a:buNone/>
            </a:pPr>
            <a:r>
              <a:rPr lang="en-US" sz="1600" dirty="0">
                <a:latin typeface="Palatino Linotype" panose="02040502050505030304" pitchFamily="18" charset="0"/>
              </a:rPr>
              <a:t>Program Manager </a:t>
            </a:r>
          </a:p>
          <a:p>
            <a:pPr marL="0" indent="0" algn="ctr">
              <a:buNone/>
            </a:pPr>
            <a:r>
              <a:rPr lang="en-US" sz="1600" dirty="0">
                <a:latin typeface="Palatino Linotype" panose="02040502050505030304" pitchFamily="18" charset="0"/>
              </a:rPr>
              <a:t>Youth Justice Innovations Unit</a:t>
            </a:r>
          </a:p>
          <a:p>
            <a:pPr marL="0" indent="0" algn="ctr">
              <a:buNone/>
            </a:pPr>
            <a:r>
              <a:rPr lang="en-US" sz="1600" dirty="0">
                <a:latin typeface="Palatino Linotype" panose="02040502050505030304" pitchFamily="18" charset="0"/>
              </a:rPr>
              <a:t>Department of Justice</a:t>
            </a:r>
          </a:p>
        </p:txBody>
      </p:sp>
      <p:pic>
        <p:nvPicPr>
          <p:cNvPr id="5" name="Picture 4" descr="A person in a purple suit&#10;&#10;Description automatically generated">
            <a:extLst>
              <a:ext uri="{FF2B5EF4-FFF2-40B4-BE49-F238E27FC236}">
                <a16:creationId xmlns:a16="http://schemas.microsoft.com/office/drawing/2014/main" id="{4B54C3F1-EE70-F538-0DCB-C7EFE6709292}"/>
              </a:ext>
            </a:extLst>
          </p:cNvPr>
          <p:cNvPicPr>
            <a:picLocks noChangeAspect="1"/>
          </p:cNvPicPr>
          <p:nvPr/>
        </p:nvPicPr>
        <p:blipFill>
          <a:blip r:embed="rId2"/>
          <a:stretch>
            <a:fillRect/>
          </a:stretch>
        </p:blipFill>
        <p:spPr>
          <a:xfrm>
            <a:off x="524671" y="820150"/>
            <a:ext cx="2707441" cy="3495060"/>
          </a:xfrm>
          <a:prstGeom prst="rect">
            <a:avLst/>
          </a:prstGeom>
        </p:spPr>
      </p:pic>
    </p:spTree>
    <p:extLst>
      <p:ext uri="{BB962C8B-B14F-4D97-AF65-F5344CB8AC3E}">
        <p14:creationId xmlns:p14="http://schemas.microsoft.com/office/powerpoint/2010/main" val="1907156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39</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dirty="0">
                <a:latin typeface="Palatino Linotype" panose="02040502050505030304" pitchFamily="18" charset="0"/>
              </a:rPr>
              <a:t>Sarah has worked in publishing for 20 years, starting as a technical and managing editor for healthcare publications and now, as a publishing executive overseeing journal operations and scientific publishing and communication and for the American Society of Plant Biologists (ASPB). She has a BA in English from Cardinal Stritch University in Milwaukee, Wisconsin, and an MS in Publishing from New York University. She is passionate about expanding access to research information and creating and supporting communities.</a:t>
            </a:r>
          </a:p>
        </p:txBody>
      </p:sp>
      <p:pic>
        <p:nvPicPr>
          <p:cNvPr id="7" name="Picture 6">
            <a:extLst>
              <a:ext uri="{FF2B5EF4-FFF2-40B4-BE49-F238E27FC236}">
                <a16:creationId xmlns:a16="http://schemas.microsoft.com/office/drawing/2014/main" id="{A8800D2C-6F36-931D-5F81-BDB605E4BD65}"/>
              </a:ext>
            </a:extLst>
          </p:cNvPr>
          <p:cNvPicPr>
            <a:picLocks noChangeAspect="1"/>
          </p:cNvPicPr>
          <p:nvPr/>
        </p:nvPicPr>
        <p:blipFill>
          <a:blip r:embed="rId2"/>
          <a:srcRect t="16685" b="16685"/>
          <a:stretch/>
        </p:blipFill>
        <p:spPr>
          <a:xfrm>
            <a:off x="701749" y="929054"/>
            <a:ext cx="4053753" cy="2701047"/>
          </a:xfrm>
          <a:prstGeom prst="ellipse">
            <a:avLst/>
          </a:prstGeom>
        </p:spPr>
      </p:pic>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8" y="4061478"/>
            <a:ext cx="4053753" cy="1552353"/>
          </a:xfrm>
        </p:spPr>
        <p:txBody>
          <a:bodyPr anchor="ctr" anchorCtr="1">
            <a:noAutofit/>
          </a:bodyPr>
          <a:lstStyle/>
          <a:p>
            <a:pPr marL="0" indent="0" algn="ctr">
              <a:buNone/>
            </a:pPr>
            <a:r>
              <a:rPr lang="en-US" dirty="0">
                <a:latin typeface="Palatino Linotype" panose="02040502050505030304" pitchFamily="18" charset="0"/>
              </a:rPr>
              <a:t>Sarah Black</a:t>
            </a:r>
          </a:p>
          <a:p>
            <a:pPr marL="0" indent="0" algn="ctr">
              <a:buNone/>
            </a:pPr>
            <a:r>
              <a:rPr lang="en-US" sz="2000" dirty="0">
                <a:latin typeface="Palatino Linotype" panose="02040502050505030304" pitchFamily="18" charset="0"/>
              </a:rPr>
              <a:t>Vice President, Content &amp; Communications</a:t>
            </a:r>
          </a:p>
          <a:p>
            <a:pPr marL="0" indent="0" algn="ctr">
              <a:buNone/>
            </a:pPr>
            <a:r>
              <a:rPr lang="en-US" sz="2000" dirty="0">
                <a:latin typeface="Palatino Linotype" panose="02040502050505030304" pitchFamily="18" charset="0"/>
              </a:rPr>
              <a:t>Vice President, Content &amp; Communications</a:t>
            </a:r>
          </a:p>
        </p:txBody>
      </p:sp>
    </p:spTree>
    <p:extLst>
      <p:ext uri="{BB962C8B-B14F-4D97-AF65-F5344CB8AC3E}">
        <p14:creationId xmlns:p14="http://schemas.microsoft.com/office/powerpoint/2010/main" val="1934001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4</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2000" dirty="0">
                <a:latin typeface="Palatino Linotype" panose="02040502050505030304" pitchFamily="18" charset="0"/>
              </a:rPr>
              <a:t>Amanda is a long time farm girl from South Jersey who grew up helping to run her family's petting zoo and pony ride business.  While pursuing her bachelor's degree in communication studies, she enhanced her communication skills and animal experience working at the Cape May Zoo and the Cape May Carriage Company.  As she started her own family with her husband, she never lost touch with her farm roots.  Now, she and her family have animals of her own.  Together, Amanda, her husband and their two young boys work to take care of the animals. Bringing animals and people together is her love, but she decided she wanted to give people more than a "petting zoo" experience.  Through Farm Friends LLC, Amanda strives to bring education and awareness at all of her outings.  The result is an outstanding animal adventure that leaves a lasting impression on everyone her program touches.  Amanda, who earned her bachelor's degree from Rowan University, is a certified substitute teacher in the State of New Jersey. </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8" y="4061478"/>
            <a:ext cx="4053753" cy="1552353"/>
          </a:xfrm>
        </p:spPr>
        <p:txBody>
          <a:bodyPr anchor="ctr" anchorCtr="1">
            <a:noAutofit/>
          </a:bodyPr>
          <a:lstStyle/>
          <a:p>
            <a:pPr marL="0" indent="0" algn="ctr">
              <a:buNone/>
            </a:pPr>
            <a:r>
              <a:rPr lang="en-US" dirty="0">
                <a:latin typeface="Palatino Linotype" panose="02040502050505030304" pitchFamily="18" charset="0"/>
              </a:rPr>
              <a:t>Amanda Wells </a:t>
            </a:r>
          </a:p>
          <a:p>
            <a:pPr marL="0" indent="0" algn="ctr">
              <a:buNone/>
            </a:pPr>
            <a:r>
              <a:rPr lang="en-US" sz="2000" dirty="0">
                <a:latin typeface="Palatino Linotype" panose="02040502050505030304" pitchFamily="18" charset="0"/>
              </a:rPr>
              <a:t>Owner </a:t>
            </a:r>
          </a:p>
          <a:p>
            <a:pPr marL="0" indent="0" algn="ctr">
              <a:buNone/>
            </a:pPr>
            <a:r>
              <a:rPr lang="en-US" sz="2000" dirty="0">
                <a:latin typeface="Palatino Linotype" panose="02040502050505030304" pitchFamily="18" charset="0"/>
              </a:rPr>
              <a:t>Farm Friends LLC</a:t>
            </a:r>
          </a:p>
        </p:txBody>
      </p:sp>
      <p:pic>
        <p:nvPicPr>
          <p:cNvPr id="5" name="Picture 4" descr="A person holding a rabbit&#10;&#10;Description automatically generated">
            <a:extLst>
              <a:ext uri="{FF2B5EF4-FFF2-40B4-BE49-F238E27FC236}">
                <a16:creationId xmlns:a16="http://schemas.microsoft.com/office/drawing/2014/main" id="{1B9C65BD-026B-7E5B-8B7A-3F24BFF5F8ED}"/>
              </a:ext>
            </a:extLst>
          </p:cNvPr>
          <p:cNvPicPr>
            <a:picLocks noChangeAspect="1"/>
          </p:cNvPicPr>
          <p:nvPr/>
        </p:nvPicPr>
        <p:blipFill>
          <a:blip r:embed="rId2"/>
          <a:stretch>
            <a:fillRect/>
          </a:stretch>
        </p:blipFill>
        <p:spPr>
          <a:xfrm>
            <a:off x="1295592" y="729129"/>
            <a:ext cx="2866064" cy="3332349"/>
          </a:xfrm>
          <a:prstGeom prst="rect">
            <a:avLst/>
          </a:prstGeom>
        </p:spPr>
      </p:pic>
    </p:spTree>
    <p:extLst>
      <p:ext uri="{BB962C8B-B14F-4D97-AF65-F5344CB8AC3E}">
        <p14:creationId xmlns:p14="http://schemas.microsoft.com/office/powerpoint/2010/main" val="27949619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40</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2000" dirty="0">
                <a:latin typeface="Palatino Linotype" panose="02040502050505030304" pitchFamily="18" charset="0"/>
              </a:rPr>
              <a:t>Dr. </a:t>
            </a:r>
            <a:r>
              <a:rPr lang="en-US" sz="2000" dirty="0" err="1">
                <a:latin typeface="Palatino Linotype" panose="02040502050505030304" pitchFamily="18" charset="0"/>
              </a:rPr>
              <a:t>Silvi</a:t>
            </a:r>
            <a:r>
              <a:rPr lang="en-US" sz="2000" dirty="0">
                <a:latin typeface="Palatino Linotype" panose="02040502050505030304" pitchFamily="18" charset="0"/>
              </a:rPr>
              <a:t> Chacko works in Competitive Intelligence, Neuroscience at BI&amp;A at Bristol Myers Squibb.  In her position, she focuses on leading the CI activities for Neuroscience brands and early assets in Neuroscience pipeline. In addition, </a:t>
            </a:r>
            <a:r>
              <a:rPr lang="en-US" sz="2000" dirty="0" err="1">
                <a:latin typeface="Palatino Linotype" panose="02040502050505030304" pitchFamily="18" charset="0"/>
              </a:rPr>
              <a:t>Silvi</a:t>
            </a:r>
            <a:r>
              <a:rPr lang="en-US" sz="2000" dirty="0">
                <a:latin typeface="Palatino Linotype" panose="02040502050505030304" pitchFamily="18" charset="0"/>
              </a:rPr>
              <a:t> participates in several company initiatives for STEM, BNOW and Possibility Lives, including a partnership with the Girl Scouts of Central NJ to foster learning for young girls in the areas of STEM. She was a lead for the CNJ-STEM activities, and designed lesson plans for community based and virtual STEM events during the pandemic along with STEAM Park, which benefitted 100’s of children for afterschool and summer enrichment programs and helped build employee engagement within BMS. Prior to joining Bristol Myers Squibb, </a:t>
            </a:r>
            <a:r>
              <a:rPr lang="en-US" sz="2000" dirty="0" err="1">
                <a:latin typeface="Palatino Linotype" panose="02040502050505030304" pitchFamily="18" charset="0"/>
              </a:rPr>
              <a:t>Silvi</a:t>
            </a:r>
            <a:r>
              <a:rPr lang="en-US" sz="2000" dirty="0">
                <a:latin typeface="Palatino Linotype" panose="02040502050505030304" pitchFamily="18" charset="0"/>
              </a:rPr>
              <a:t> obtained her Ph.D. from Purdue University in Organic Chemistry.</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9" y="4253984"/>
            <a:ext cx="4053753" cy="1552353"/>
          </a:xfrm>
        </p:spPr>
        <p:txBody>
          <a:bodyPr anchor="ctr" anchorCtr="1">
            <a:noAutofit/>
          </a:bodyPr>
          <a:lstStyle/>
          <a:p>
            <a:pPr marL="0" indent="0" algn="ctr">
              <a:buNone/>
            </a:pPr>
            <a:r>
              <a:rPr lang="en-US" dirty="0" err="1">
                <a:latin typeface="Palatino Linotype" panose="02040502050505030304" pitchFamily="18" charset="0"/>
              </a:rPr>
              <a:t>Silvi</a:t>
            </a:r>
            <a:r>
              <a:rPr lang="en-US" dirty="0">
                <a:latin typeface="Palatino Linotype" panose="02040502050505030304" pitchFamily="18" charset="0"/>
              </a:rPr>
              <a:t> Chacko</a:t>
            </a:r>
          </a:p>
          <a:p>
            <a:pPr marL="0" indent="0" algn="ctr">
              <a:buNone/>
            </a:pPr>
            <a:r>
              <a:rPr lang="en-US" sz="2000" dirty="0">
                <a:latin typeface="Palatino Linotype" panose="02040502050505030304" pitchFamily="18" charset="0"/>
              </a:rPr>
              <a:t>Associate Director</a:t>
            </a:r>
          </a:p>
          <a:p>
            <a:pPr marL="0" indent="0" algn="ctr">
              <a:buNone/>
            </a:pPr>
            <a:r>
              <a:rPr lang="en-US" sz="2000" dirty="0">
                <a:latin typeface="Palatino Linotype" panose="02040502050505030304" pitchFamily="18" charset="0"/>
              </a:rPr>
              <a:t>Bristol Myers Squibb</a:t>
            </a:r>
          </a:p>
        </p:txBody>
      </p:sp>
      <p:pic>
        <p:nvPicPr>
          <p:cNvPr id="5" name="Picture 4" descr="A person wearing a black suit&#10;&#10;Description automatically generated">
            <a:extLst>
              <a:ext uri="{FF2B5EF4-FFF2-40B4-BE49-F238E27FC236}">
                <a16:creationId xmlns:a16="http://schemas.microsoft.com/office/drawing/2014/main" id="{3E9D6C2D-9446-C41A-EDBD-659D819B1259}"/>
              </a:ext>
            </a:extLst>
          </p:cNvPr>
          <p:cNvPicPr>
            <a:picLocks noChangeAspect="1"/>
          </p:cNvPicPr>
          <p:nvPr/>
        </p:nvPicPr>
        <p:blipFill>
          <a:blip r:embed="rId2"/>
          <a:stretch>
            <a:fillRect/>
          </a:stretch>
        </p:blipFill>
        <p:spPr>
          <a:xfrm>
            <a:off x="998620" y="937946"/>
            <a:ext cx="3182467" cy="3123532"/>
          </a:xfrm>
          <a:prstGeom prst="rect">
            <a:avLst/>
          </a:prstGeom>
        </p:spPr>
      </p:pic>
    </p:spTree>
    <p:extLst>
      <p:ext uri="{BB962C8B-B14F-4D97-AF65-F5344CB8AC3E}">
        <p14:creationId xmlns:p14="http://schemas.microsoft.com/office/powerpoint/2010/main" val="2512630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41</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2000" dirty="0">
                <a:latin typeface="Palatino Linotype" panose="02040502050505030304" pitchFamily="18" charset="0"/>
              </a:rPr>
              <a:t>Stacy is a double graduate of Rider University with a BSBA in Accounting and an MBA.  She is currently a co-owner of Parrado Financial Consulting, LLC. She specializes in small business bookkeeping, financial management, analysis, and strategic financial planning for start up companies. She spent the early part of her career working in the public accounting sector before moving into higher education for 10 years. Stacy also teaches as an Adjunct Professor at Rider University focusing on introductory business. Prior to starting Parrado Financial Consulting, LLC, she spent a little over two years as a Fund Accounting Manager for The VMS Group, where her focus was managing the accounting and reporting needs for numerous Venture Capital Funds. Stacy enjoys traveling, going to concerts, and spending time with her family. She resides in Hamilton, NJ with her husband and daughter. </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9" y="4237942"/>
            <a:ext cx="4053753" cy="1552353"/>
          </a:xfrm>
        </p:spPr>
        <p:txBody>
          <a:bodyPr anchor="ctr" anchorCtr="1">
            <a:noAutofit/>
          </a:bodyPr>
          <a:lstStyle/>
          <a:p>
            <a:pPr marL="0" indent="0" algn="ctr">
              <a:buNone/>
            </a:pPr>
            <a:r>
              <a:rPr lang="en-US" dirty="0">
                <a:latin typeface="Palatino Linotype" panose="02040502050505030304" pitchFamily="18" charset="0"/>
              </a:rPr>
              <a:t>Stacy Parrado</a:t>
            </a:r>
          </a:p>
          <a:p>
            <a:pPr marL="0" indent="0" algn="ctr">
              <a:buNone/>
            </a:pPr>
            <a:r>
              <a:rPr lang="en-US" sz="2000" dirty="0">
                <a:latin typeface="Palatino Linotype" panose="02040502050505030304" pitchFamily="18" charset="0"/>
              </a:rPr>
              <a:t>Co-owner</a:t>
            </a:r>
          </a:p>
          <a:p>
            <a:pPr marL="0" indent="0" algn="ctr">
              <a:buNone/>
            </a:pPr>
            <a:r>
              <a:rPr lang="en-US" sz="2000" dirty="0">
                <a:latin typeface="Palatino Linotype" panose="02040502050505030304" pitchFamily="18" charset="0"/>
              </a:rPr>
              <a:t>Parrado Financial Consulting LLC</a:t>
            </a:r>
          </a:p>
        </p:txBody>
      </p:sp>
      <p:pic>
        <p:nvPicPr>
          <p:cNvPr id="5" name="Picture 4" descr="A person smiling at camera&#10;&#10;Description automatically generated">
            <a:extLst>
              <a:ext uri="{FF2B5EF4-FFF2-40B4-BE49-F238E27FC236}">
                <a16:creationId xmlns:a16="http://schemas.microsoft.com/office/drawing/2014/main" id="{500A5B17-B234-D183-7BDB-7B0FF29E31A8}"/>
              </a:ext>
            </a:extLst>
          </p:cNvPr>
          <p:cNvPicPr>
            <a:picLocks noChangeAspect="1"/>
          </p:cNvPicPr>
          <p:nvPr/>
        </p:nvPicPr>
        <p:blipFill>
          <a:blip r:embed="rId3"/>
          <a:stretch>
            <a:fillRect/>
          </a:stretch>
        </p:blipFill>
        <p:spPr>
          <a:xfrm>
            <a:off x="984943" y="731326"/>
            <a:ext cx="3487361" cy="3335348"/>
          </a:xfrm>
          <a:prstGeom prst="rect">
            <a:avLst/>
          </a:prstGeom>
        </p:spPr>
      </p:pic>
    </p:spTree>
    <p:extLst>
      <p:ext uri="{BB962C8B-B14F-4D97-AF65-F5344CB8AC3E}">
        <p14:creationId xmlns:p14="http://schemas.microsoft.com/office/powerpoint/2010/main" val="3776906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42</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sz="1800" dirty="0">
                <a:latin typeface="Palatino Linotype" panose="02040502050505030304" pitchFamily="18" charset="0"/>
              </a:rPr>
              <a:t>My name is Yasmin Rivera. I was born in New York City and raised in Puerto Rico. I went to college and obtained a BBA - Bachelor of Business Administration/ major in accounting from the Pontifical Catholic University of Mayagüez PR. I also have an MBA - Master of Business Administration / major in Global Management from the University of Phoenix in Phoenix Arizona. </a:t>
            </a:r>
          </a:p>
          <a:p>
            <a:pPr marL="0" indent="0" algn="ctr">
              <a:buNone/>
            </a:pPr>
            <a:r>
              <a:rPr lang="en-US" sz="1800" dirty="0">
                <a:latin typeface="Palatino Linotype" panose="02040502050505030304" pitchFamily="18" charset="0"/>
              </a:rPr>
              <a:t> I have ten years within the banking industry. I work currently for Navy Federal Credit Union, and I have 5 years with the company. My current roles are: MSR- Member Service Representative, IRA specialist, Financial Presentation Specialist, with two certifications in White Belt and Yellow Belt for Lean Six sigma. I enjoy educating members on financial awareness, how to save for the future and the customers service that I can provide depending on their financial needs. </a:t>
            </a:r>
          </a:p>
          <a:p>
            <a:pPr marL="0" indent="0" algn="ctr">
              <a:buNone/>
            </a:pPr>
            <a:r>
              <a:rPr lang="en-US" sz="1800" dirty="0">
                <a:latin typeface="Palatino Linotype" panose="02040502050505030304" pitchFamily="18" charset="0"/>
              </a:rPr>
              <a:t>On my free time, I enjoy traveling with my family. Learning new cultures, languages and tasting different dishes from each country. With my background and experience, I have learned that making valuable financial moments help members in their journey and I feel proud to be a part of that.</a:t>
            </a:r>
          </a:p>
          <a:p>
            <a:pPr marL="0" indent="0">
              <a:buNone/>
            </a:pPr>
            <a:endParaRPr lang="en-US" sz="1800" dirty="0">
              <a:latin typeface="Palatino Linotype" panose="02040502050505030304" pitchFamily="18" charset="0"/>
            </a:endParaRP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9" y="4318151"/>
            <a:ext cx="4053753" cy="1552353"/>
          </a:xfrm>
        </p:spPr>
        <p:txBody>
          <a:bodyPr anchor="ctr" anchorCtr="1">
            <a:noAutofit/>
          </a:bodyPr>
          <a:lstStyle/>
          <a:p>
            <a:pPr marL="0" indent="0" algn="ctr">
              <a:buNone/>
            </a:pPr>
            <a:r>
              <a:rPr lang="en-US" dirty="0">
                <a:latin typeface="Palatino Linotype" panose="02040502050505030304" pitchFamily="18" charset="0"/>
              </a:rPr>
              <a:t>Yasmin Rivera</a:t>
            </a:r>
          </a:p>
          <a:p>
            <a:pPr marL="0" indent="0" algn="ctr">
              <a:buNone/>
            </a:pPr>
            <a:r>
              <a:rPr lang="en-US" sz="2000" dirty="0">
                <a:latin typeface="Palatino Linotype" panose="02040502050505030304" pitchFamily="18" charset="0"/>
              </a:rPr>
              <a:t>Member Service Representative</a:t>
            </a:r>
          </a:p>
          <a:p>
            <a:pPr marL="0" indent="0" algn="ctr">
              <a:buNone/>
            </a:pPr>
            <a:r>
              <a:rPr lang="en-US" sz="2000" dirty="0">
                <a:latin typeface="Palatino Linotype" panose="02040502050505030304" pitchFamily="18" charset="0"/>
              </a:rPr>
              <a:t>Navy Federal Credit Union</a:t>
            </a:r>
          </a:p>
        </p:txBody>
      </p:sp>
      <p:pic>
        <p:nvPicPr>
          <p:cNvPr id="5" name="Picture 4" descr="A close-up of a person&#10;&#10;Description automatically generated">
            <a:extLst>
              <a:ext uri="{FF2B5EF4-FFF2-40B4-BE49-F238E27FC236}">
                <a16:creationId xmlns:a16="http://schemas.microsoft.com/office/drawing/2014/main" id="{2BC977A1-5834-B228-EEBA-BE389BA8B4B6}"/>
              </a:ext>
            </a:extLst>
          </p:cNvPr>
          <p:cNvPicPr>
            <a:picLocks noChangeAspect="1"/>
          </p:cNvPicPr>
          <p:nvPr/>
        </p:nvPicPr>
        <p:blipFill>
          <a:blip r:embed="rId2"/>
          <a:stretch>
            <a:fillRect/>
          </a:stretch>
        </p:blipFill>
        <p:spPr>
          <a:xfrm>
            <a:off x="1227016" y="728727"/>
            <a:ext cx="2743449" cy="3414719"/>
          </a:xfrm>
          <a:prstGeom prst="rect">
            <a:avLst/>
          </a:prstGeom>
        </p:spPr>
      </p:pic>
    </p:spTree>
    <p:extLst>
      <p:ext uri="{BB962C8B-B14F-4D97-AF65-F5344CB8AC3E}">
        <p14:creationId xmlns:p14="http://schemas.microsoft.com/office/powerpoint/2010/main" val="2820816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5</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510573" y="1306508"/>
            <a:ext cx="6982841" cy="5232404"/>
          </a:xfrm>
        </p:spPr>
        <p:txBody>
          <a:bodyPr anchor="ctr" anchorCtr="1">
            <a:noAutofit/>
          </a:bodyPr>
          <a:lstStyle/>
          <a:p>
            <a:pPr marL="0" indent="0" algn="ctr">
              <a:buNone/>
            </a:pPr>
            <a:r>
              <a:rPr lang="en-US" dirty="0">
                <a:latin typeface="Palatino Linotype" panose="02040502050505030304" pitchFamily="18" charset="0"/>
              </a:rPr>
              <a:t>I graduated from Moore School of Art and Design in 2016 with a degree in illustration and a minor in game art. I currently vend at many events and conventions while also selling online and taking on freelance work.</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5928447" y="812790"/>
            <a:ext cx="4053753" cy="1552353"/>
          </a:xfrm>
        </p:spPr>
        <p:txBody>
          <a:bodyPr anchor="ctr" anchorCtr="1">
            <a:noAutofit/>
          </a:bodyPr>
          <a:lstStyle/>
          <a:p>
            <a:pPr marL="0" indent="0" algn="ctr">
              <a:buNone/>
            </a:pPr>
            <a:r>
              <a:rPr lang="en-US" dirty="0">
                <a:latin typeface="Palatino Linotype" panose="02040502050505030304" pitchFamily="18" charset="0"/>
              </a:rPr>
              <a:t>Anabel Alvarado</a:t>
            </a:r>
          </a:p>
          <a:p>
            <a:pPr marL="0" indent="0" algn="ctr">
              <a:buNone/>
            </a:pPr>
            <a:r>
              <a:rPr lang="en-US" sz="2000" dirty="0">
                <a:latin typeface="Palatino Linotype" panose="02040502050505030304" pitchFamily="18" charset="0"/>
              </a:rPr>
              <a:t>Artist &amp; Business Owner</a:t>
            </a:r>
          </a:p>
          <a:p>
            <a:pPr marL="0" indent="0" algn="ctr">
              <a:buNone/>
            </a:pPr>
            <a:r>
              <a:rPr lang="en-US" sz="2000" dirty="0">
                <a:latin typeface="Palatino Linotype" panose="02040502050505030304" pitchFamily="18" charset="0"/>
              </a:rPr>
              <a:t>Strawberry Nightmare</a:t>
            </a:r>
          </a:p>
        </p:txBody>
      </p:sp>
      <p:pic>
        <p:nvPicPr>
          <p:cNvPr id="5" name="Picture 4" descr="A person taking a selfie&#10;&#10;Description automatically generated">
            <a:extLst>
              <a:ext uri="{FF2B5EF4-FFF2-40B4-BE49-F238E27FC236}">
                <a16:creationId xmlns:a16="http://schemas.microsoft.com/office/drawing/2014/main" id="{8C87DB70-1FD2-8287-7B41-B7906DDD634C}"/>
              </a:ext>
            </a:extLst>
          </p:cNvPr>
          <p:cNvPicPr>
            <a:picLocks noChangeAspect="1"/>
          </p:cNvPicPr>
          <p:nvPr/>
        </p:nvPicPr>
        <p:blipFill>
          <a:blip r:embed="rId2"/>
          <a:stretch>
            <a:fillRect/>
          </a:stretch>
        </p:blipFill>
        <p:spPr>
          <a:xfrm rot="16200000">
            <a:off x="-285616" y="2193730"/>
            <a:ext cx="5017918" cy="2256040"/>
          </a:xfrm>
          <a:prstGeom prst="rect">
            <a:avLst/>
          </a:prstGeom>
        </p:spPr>
      </p:pic>
    </p:spTree>
    <p:extLst>
      <p:ext uri="{BB962C8B-B14F-4D97-AF65-F5344CB8AC3E}">
        <p14:creationId xmlns:p14="http://schemas.microsoft.com/office/powerpoint/2010/main" val="968365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6</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dirty="0">
                <a:latin typeface="Palatino Linotype" panose="02040502050505030304" pitchFamily="18" charset="0"/>
              </a:rPr>
              <a:t>My unique skills are to speak, coach, and teach leadership skills. I am John Maxwell certified in all these areas and I have both life experience and coaching experience to draw from. I can help both young ladies and leaders to be productive leaders strong and confident. Please check out my website to see more about who I am and my background. www.cyvcoaching.com I would love the opportunity to speak into the lives of the Girl Scouts. </a:t>
            </a:r>
          </a:p>
        </p:txBody>
      </p:sp>
      <p:pic>
        <p:nvPicPr>
          <p:cNvPr id="7" name="Picture 6">
            <a:extLst>
              <a:ext uri="{FF2B5EF4-FFF2-40B4-BE49-F238E27FC236}">
                <a16:creationId xmlns:a16="http://schemas.microsoft.com/office/drawing/2014/main" id="{A8800D2C-6F36-931D-5F81-BDB605E4BD65}"/>
              </a:ext>
            </a:extLst>
          </p:cNvPr>
          <p:cNvPicPr>
            <a:picLocks noChangeAspect="1"/>
          </p:cNvPicPr>
          <p:nvPr/>
        </p:nvPicPr>
        <p:blipFill>
          <a:blip r:embed="rId2"/>
          <a:srcRect t="25013" b="25013"/>
          <a:stretch/>
        </p:blipFill>
        <p:spPr>
          <a:xfrm>
            <a:off x="701749" y="929054"/>
            <a:ext cx="4053753" cy="2701047"/>
          </a:xfrm>
          <a:prstGeom prst="ellipse">
            <a:avLst/>
          </a:prstGeom>
        </p:spPr>
      </p:pic>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8" y="4061478"/>
            <a:ext cx="4053753" cy="1552353"/>
          </a:xfrm>
        </p:spPr>
        <p:txBody>
          <a:bodyPr anchor="ctr" anchorCtr="1">
            <a:noAutofit/>
          </a:bodyPr>
          <a:lstStyle/>
          <a:p>
            <a:pPr marL="0" indent="0" algn="ctr">
              <a:buNone/>
            </a:pPr>
            <a:r>
              <a:rPr lang="en-US" dirty="0">
                <a:latin typeface="Palatino Linotype" panose="02040502050505030304" pitchFamily="18" charset="0"/>
              </a:rPr>
              <a:t>Angelina </a:t>
            </a:r>
            <a:r>
              <a:rPr lang="en-US" dirty="0" err="1">
                <a:latin typeface="Palatino Linotype" panose="02040502050505030304" pitchFamily="18" charset="0"/>
              </a:rPr>
              <a:t>Laks</a:t>
            </a:r>
            <a:endParaRPr lang="en-US" dirty="0">
              <a:latin typeface="Palatino Linotype" panose="02040502050505030304" pitchFamily="18" charset="0"/>
            </a:endParaRPr>
          </a:p>
          <a:p>
            <a:pPr marL="0" indent="0" algn="ctr">
              <a:buNone/>
            </a:pPr>
            <a:r>
              <a:rPr lang="en-US" sz="2000" dirty="0">
                <a:latin typeface="Palatino Linotype" panose="02040502050505030304" pitchFamily="18" charset="0"/>
              </a:rPr>
              <a:t>Owner &amp; Executive Coach</a:t>
            </a:r>
          </a:p>
          <a:p>
            <a:pPr marL="0" indent="0" algn="ctr">
              <a:buNone/>
            </a:pPr>
            <a:r>
              <a:rPr lang="en-US" sz="2000" dirty="0">
                <a:latin typeface="Palatino Linotype" panose="02040502050505030304" pitchFamily="18" charset="0"/>
              </a:rPr>
              <a:t>Changing Your View Executive Coaching LLC</a:t>
            </a:r>
          </a:p>
        </p:txBody>
      </p:sp>
    </p:spTree>
    <p:extLst>
      <p:ext uri="{BB962C8B-B14F-4D97-AF65-F5344CB8AC3E}">
        <p14:creationId xmlns:p14="http://schemas.microsoft.com/office/powerpoint/2010/main" val="2590431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7</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755502" y="812805"/>
            <a:ext cx="6982841" cy="5232404"/>
          </a:xfrm>
        </p:spPr>
        <p:txBody>
          <a:bodyPr anchor="ctr" anchorCtr="1">
            <a:noAutofit/>
          </a:bodyPr>
          <a:lstStyle/>
          <a:p>
            <a:pPr marL="0" indent="0" algn="ctr">
              <a:buNone/>
            </a:pPr>
            <a:r>
              <a:rPr lang="en-US" dirty="0">
                <a:latin typeface="Palatino Linotype" panose="02040502050505030304" pitchFamily="18" charset="0"/>
              </a:rPr>
              <a:t>With 28 years of experience in the construction industry, I have been exposed to a wide range of roles, from laborer and painter to carpenter, project manager, superintendent, and safety manager. My journey marked an unconventional path; rather than following the traditional route, I returned to school as an adult, earning a degree while continuing to advance in my career.  The blend of hands-on experience and formal education has equipped me with a deep understanding of the industry, making me a versatile and knowledgeable professional.</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701749" y="2652823"/>
            <a:ext cx="4053753" cy="1552353"/>
          </a:xfrm>
        </p:spPr>
        <p:txBody>
          <a:bodyPr anchor="ctr" anchorCtr="1">
            <a:noAutofit/>
          </a:bodyPr>
          <a:lstStyle/>
          <a:p>
            <a:pPr marL="0" indent="0" algn="ctr">
              <a:buNone/>
            </a:pPr>
            <a:r>
              <a:rPr lang="en-US" dirty="0">
                <a:latin typeface="Palatino Linotype" panose="02040502050505030304" pitchFamily="18" charset="0"/>
              </a:rPr>
              <a:t>Anna </a:t>
            </a:r>
            <a:r>
              <a:rPr lang="en-US" dirty="0" err="1">
                <a:latin typeface="Palatino Linotype" panose="02040502050505030304" pitchFamily="18" charset="0"/>
              </a:rPr>
              <a:t>Krizin</a:t>
            </a:r>
            <a:endParaRPr lang="en-US" dirty="0">
              <a:latin typeface="Palatino Linotype" panose="02040502050505030304" pitchFamily="18" charset="0"/>
            </a:endParaRPr>
          </a:p>
          <a:p>
            <a:pPr marL="0" indent="0" algn="ctr">
              <a:buNone/>
            </a:pPr>
            <a:r>
              <a:rPr lang="en-US" sz="2000" dirty="0">
                <a:latin typeface="Palatino Linotype" panose="02040502050505030304" pitchFamily="18" charset="0"/>
              </a:rPr>
              <a:t>Engineering Manager</a:t>
            </a:r>
          </a:p>
          <a:p>
            <a:pPr marL="0" indent="0" algn="ctr">
              <a:buNone/>
            </a:pPr>
            <a:r>
              <a:rPr lang="en-US" sz="2000" dirty="0">
                <a:latin typeface="Palatino Linotype" panose="02040502050505030304" pitchFamily="18" charset="0"/>
              </a:rPr>
              <a:t>NAWIC Princeton / </a:t>
            </a:r>
            <a:r>
              <a:rPr lang="en-US" sz="2000" dirty="0" err="1">
                <a:latin typeface="Palatino Linotype" panose="02040502050505030304" pitchFamily="18" charset="0"/>
              </a:rPr>
              <a:t>Torcon</a:t>
            </a:r>
            <a:r>
              <a:rPr lang="en-US" sz="2000" dirty="0">
                <a:latin typeface="Palatino Linotype" panose="02040502050505030304" pitchFamily="18" charset="0"/>
              </a:rPr>
              <a:t> Construction</a:t>
            </a:r>
          </a:p>
        </p:txBody>
      </p:sp>
    </p:spTree>
    <p:extLst>
      <p:ext uri="{BB962C8B-B14F-4D97-AF65-F5344CB8AC3E}">
        <p14:creationId xmlns:p14="http://schemas.microsoft.com/office/powerpoint/2010/main" val="1845252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8</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4171950" y="812805"/>
            <a:ext cx="7566393" cy="5116142"/>
          </a:xfrm>
        </p:spPr>
        <p:txBody>
          <a:bodyPr anchor="ctr" anchorCtr="1">
            <a:noAutofit/>
          </a:bodyPr>
          <a:lstStyle/>
          <a:p>
            <a:pPr marL="0" indent="0" algn="ctr">
              <a:buNone/>
            </a:pPr>
            <a:r>
              <a:rPr lang="en-US" sz="1400" dirty="0">
                <a:latin typeface="Palatino Linotype" panose="02040502050505030304" pitchFamily="18" charset="0"/>
              </a:rPr>
              <a:t>Anne Caruso was a Manager for Loyalty Business Brokers, a leading specialist in business sales. Anne’s expertise and passion for assisting entrepreneurial-minded people to buy or sell their businesses enables people to ultimately live the lifestyle they’ve always dreamed of. She was a strong advocate for providing leaders with the resources needed to take the next step in their business journey. Before joining Loyalty Business Brokers, Anne spent over 17 years as a successful business owner in the technology industry before selling the business in 2018. As President of Networks Plus, Anne and her husband, Jerry, grew the small New Jersey IT business to one of the region’s most sought-after providers of digital services including VoIP, website design and consulting. </a:t>
            </a:r>
          </a:p>
          <a:p>
            <a:pPr marL="0" indent="0" algn="ctr">
              <a:buNone/>
            </a:pPr>
            <a:r>
              <a:rPr lang="en-US" sz="1400" dirty="0">
                <a:latin typeface="Palatino Linotype" panose="02040502050505030304" pitchFamily="18" charset="0"/>
              </a:rPr>
              <a:t>Anne’s commitment to the South Jersey business community is clearly reflected in her active role in various local organizations. She is President of Moorestown Rotary Lunch Club. She proudly served on the Board of Directors for the Burlington County Regional Chamber of Commerce (BCRCC) where she was a member of the Executive Board, Diversity and Inclusion and Membership Task Force., Past President of the National Association of Women Business Owners (NAWBO) South Jersey Chapter, and former Honorary Commander with the Joint Base McGuire-Dix-Lakehurst. Throughout her career, Anne has made it a top priority to help women foster connections through professional mentorship and networking. During her time as President of NAWBO, the chapter focused on growing membership and soared to new heights. She served on the BCRCC Women and Business Committee and has participated in the Alice Paul Mentoring Program which offers leadership development for teens.  She also sat on Assemblywoman Carol Murphy’s Women’s Advisory Committee. </a:t>
            </a:r>
          </a:p>
          <a:p>
            <a:pPr marL="0" indent="0" algn="ctr">
              <a:buNone/>
            </a:pPr>
            <a:r>
              <a:rPr lang="en-US" sz="1400" dirty="0">
                <a:latin typeface="Palatino Linotype" panose="02040502050505030304" pitchFamily="18" charset="0"/>
              </a:rPr>
              <a:t> Anne’s fierce drive, keen business sense and wholehearted dedication to serving South Jersey have not gone unnoticed. In 2021 the Garden State Council of Boy Scouts of America awarded her the Burlington County Woman of Achievement. In 2019, she was recognized by SJ Biz as Executive of the Year and in 2018, received the NJ Senate and Assembly Woman of Excellence Award and Delaware Valley Women of the Year Award. She also received the 2017 NAWBO Company of the Year Award, Burlington County Regional Chamber of Commerce 2016 Chairman’s Award of Excellence and SJ Biz Magazine’s 2017 Women to Watch. </a:t>
            </a: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353201" y="4803997"/>
            <a:ext cx="4053753" cy="1552353"/>
          </a:xfrm>
        </p:spPr>
        <p:txBody>
          <a:bodyPr anchor="ctr" anchorCtr="1">
            <a:noAutofit/>
          </a:bodyPr>
          <a:lstStyle/>
          <a:p>
            <a:pPr marL="0" indent="0" algn="ctr">
              <a:buNone/>
            </a:pPr>
            <a:r>
              <a:rPr lang="en-US" dirty="0">
                <a:latin typeface="Palatino Linotype" panose="02040502050505030304" pitchFamily="18" charset="0"/>
              </a:rPr>
              <a:t>Anne Caruso</a:t>
            </a:r>
          </a:p>
          <a:p>
            <a:pPr marL="0" indent="0" algn="ctr">
              <a:buNone/>
            </a:pPr>
            <a:r>
              <a:rPr lang="en-US" sz="2000" dirty="0">
                <a:latin typeface="Palatino Linotype" panose="02040502050505030304" pitchFamily="18" charset="0"/>
              </a:rPr>
              <a:t>Manager</a:t>
            </a:r>
          </a:p>
          <a:p>
            <a:pPr marL="0" indent="0" algn="ctr">
              <a:buNone/>
            </a:pPr>
            <a:r>
              <a:rPr lang="en-US" sz="2000" dirty="0">
                <a:latin typeface="Palatino Linotype" panose="02040502050505030304" pitchFamily="18" charset="0"/>
              </a:rPr>
              <a:t>The Loyalty Business Brokers</a:t>
            </a:r>
          </a:p>
        </p:txBody>
      </p:sp>
      <p:pic>
        <p:nvPicPr>
          <p:cNvPr id="5" name="Picture 4" descr="A close-up of a person smiling&#10;&#10;Description automatically generated">
            <a:extLst>
              <a:ext uri="{FF2B5EF4-FFF2-40B4-BE49-F238E27FC236}">
                <a16:creationId xmlns:a16="http://schemas.microsoft.com/office/drawing/2014/main" id="{F569D179-D71C-4EB7-B4B8-47981E48E63C}"/>
              </a:ext>
            </a:extLst>
          </p:cNvPr>
          <p:cNvPicPr>
            <a:picLocks noChangeAspect="1"/>
          </p:cNvPicPr>
          <p:nvPr/>
        </p:nvPicPr>
        <p:blipFill>
          <a:blip r:embed="rId2"/>
          <a:stretch>
            <a:fillRect/>
          </a:stretch>
        </p:blipFill>
        <p:spPr>
          <a:xfrm>
            <a:off x="1059693" y="664290"/>
            <a:ext cx="2640770" cy="3974958"/>
          </a:xfrm>
          <a:prstGeom prst="rect">
            <a:avLst/>
          </a:prstGeom>
        </p:spPr>
      </p:pic>
    </p:spTree>
    <p:extLst>
      <p:ext uri="{BB962C8B-B14F-4D97-AF65-F5344CB8AC3E}">
        <p14:creationId xmlns:p14="http://schemas.microsoft.com/office/powerpoint/2010/main" val="3049918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69E2-3C92-3978-E1C5-B2468912AF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3CCB9-7EC9-1870-CDC9-6B449BBB9471}"/>
              </a:ext>
            </a:extLst>
          </p:cNvPr>
          <p:cNvSpPr txBox="1">
            <a:spLocks noGrp="1"/>
          </p:cNvSpPr>
          <p:nvPr>
            <p:ph type="sldNum" sz="quarter" idx="8"/>
          </p:nvPr>
        </p:nvSpPr>
        <p:spPr/>
        <p:txBody>
          <a:bodyPr/>
          <a:lstStyle/>
          <a:p>
            <a:pPr lvl="0"/>
            <a:fld id="{EA465104-18E7-2D46-AB57-019468E360B0}" type="slidenum">
              <a:rPr lang="en-US"/>
              <a:t>9</a:t>
            </a:fld>
            <a:endParaRPr lang="en-US"/>
          </a:p>
        </p:txBody>
      </p:sp>
      <p:sp>
        <p:nvSpPr>
          <p:cNvPr id="4" name="Text Placeholder 6">
            <a:extLst>
              <a:ext uri="{FF2B5EF4-FFF2-40B4-BE49-F238E27FC236}">
                <a16:creationId xmlns:a16="http://schemas.microsoft.com/office/drawing/2014/main" id="{131AC509-3EDE-58FC-DEAA-C85F29F18CF7}"/>
              </a:ext>
            </a:extLst>
          </p:cNvPr>
          <p:cNvSpPr txBox="1">
            <a:spLocks noGrp="1"/>
          </p:cNvSpPr>
          <p:nvPr>
            <p:ph type="body" idx="4294967295"/>
          </p:nvPr>
        </p:nvSpPr>
        <p:spPr>
          <a:xfrm>
            <a:off x="2843213" y="857237"/>
            <a:ext cx="9123730" cy="5402271"/>
          </a:xfrm>
        </p:spPr>
        <p:txBody>
          <a:bodyPr anchor="ctr" anchorCtr="1">
            <a:noAutofit/>
          </a:bodyPr>
          <a:lstStyle/>
          <a:p>
            <a:pPr marL="0" indent="0" algn="ctr">
              <a:buNone/>
            </a:pPr>
            <a:r>
              <a:rPr lang="en-US" sz="1600" dirty="0" err="1">
                <a:latin typeface="Palatino Linotype" panose="02040502050505030304" pitchFamily="18" charset="0"/>
              </a:rPr>
              <a:t>Birdia</a:t>
            </a:r>
            <a:r>
              <a:rPr lang="en-US" sz="1600" dirty="0">
                <a:latin typeface="Palatino Linotype" panose="02040502050505030304" pitchFamily="18" charset="0"/>
              </a:rPr>
              <a:t> Chambers is an agency owner, commercial real estate advisor, speaker, and mentor who loves to make meaningful connections and guide companies to achieve their goals in social media and commercial real estate. As founder &amp; CEO of Epic Transformation, </a:t>
            </a:r>
            <a:r>
              <a:rPr lang="en-US" sz="1600" dirty="0" err="1">
                <a:latin typeface="Palatino Linotype" panose="02040502050505030304" pitchFamily="18" charset="0"/>
              </a:rPr>
              <a:t>Birdia’s</a:t>
            </a:r>
            <a:r>
              <a:rPr lang="en-US" sz="1600" dirty="0">
                <a:latin typeface="Palatino Linotype" panose="02040502050505030304" pitchFamily="18" charset="0"/>
              </a:rPr>
              <a:t> social media expertise ignites explosive online growth for organizations, small businesses, and individuals. Her mission is to provide next-level, time-saving strategies and pave the way for success to skyrocket business growth. </a:t>
            </a:r>
            <a:r>
              <a:rPr lang="en-US" sz="1600" dirty="0" err="1">
                <a:latin typeface="Palatino Linotype" panose="02040502050505030304" pitchFamily="18" charset="0"/>
              </a:rPr>
              <a:t>Birdia</a:t>
            </a:r>
            <a:r>
              <a:rPr lang="en-US" sz="1600" dirty="0">
                <a:latin typeface="Palatino Linotype" panose="02040502050505030304" pitchFamily="18" charset="0"/>
              </a:rPr>
              <a:t> and her team craft custom strategies with high-quality content development, consulting, profile optimization, training, and social media management solutions.</a:t>
            </a:r>
          </a:p>
          <a:p>
            <a:pPr marL="0" indent="0" algn="ctr">
              <a:buNone/>
            </a:pPr>
            <a:r>
              <a:rPr lang="en-US" sz="1600" dirty="0" err="1">
                <a:latin typeface="Palatino Linotype" panose="02040502050505030304" pitchFamily="18" charset="0"/>
              </a:rPr>
              <a:t>Birdia’s</a:t>
            </a:r>
            <a:r>
              <a:rPr lang="en-US" sz="1600" dirty="0">
                <a:latin typeface="Palatino Linotype" panose="02040502050505030304" pitchFamily="18" charset="0"/>
              </a:rPr>
              <a:t> expertise in technology and social media spans a 20+ year tenure in Corporate America, where she evolved social and digital media across a Fortune 50 company, counseled top C-Suite executives, and expanded small businesses. From conference stages to podcasts, she inspires and educates audiences around the world to understand the true value and power of social media when used </a:t>
            </a:r>
            <a:r>
              <a:rPr lang="en-US" sz="1600" dirty="0" err="1">
                <a:latin typeface="Palatino Linotype" panose="02040502050505030304" pitchFamily="18" charset="0"/>
              </a:rPr>
              <a:t>strategically.Her</a:t>
            </a:r>
            <a:r>
              <a:rPr lang="en-US" sz="1600" dirty="0">
                <a:latin typeface="Palatino Linotype" panose="02040502050505030304" pitchFamily="18" charset="0"/>
              </a:rPr>
              <a:t> interest in real estate began in 2007 when she transformed houses as a savvy investor for 15 years before becoming a licensed Realtor® in 2022. Today, she specializes in providing advice - with precision, care, and due diligence to clients in commercial real estate throughout New Jersey. </a:t>
            </a:r>
            <a:r>
              <a:rPr lang="en-US" sz="1600" dirty="0" err="1">
                <a:latin typeface="Palatino Linotype" panose="02040502050505030304" pitchFamily="18" charset="0"/>
              </a:rPr>
              <a:t>Birdia’s</a:t>
            </a:r>
            <a:r>
              <a:rPr lang="en-US" sz="1600" dirty="0">
                <a:latin typeface="Palatino Linotype" panose="02040502050505030304" pitchFamily="18" charset="0"/>
              </a:rPr>
              <a:t> dedication extends beyond profit margins. She is passionate about empowering women and is a champion for women's advancement, guiding them to navigate both corporate ladders and entrepreneurial journeys.</a:t>
            </a:r>
          </a:p>
          <a:p>
            <a:pPr marL="0" indent="0" algn="ctr">
              <a:buNone/>
            </a:pPr>
            <a:r>
              <a:rPr lang="en-US" sz="1600" dirty="0">
                <a:latin typeface="Palatino Linotype" panose="02040502050505030304" pitchFamily="18" charset="0"/>
              </a:rPr>
              <a:t>As a volunteer for American Corporate Partners, she mentors veterans transitioning out of military life to discover and achieve new career goals. She is also a member of the New Jersey Business Industry Association (NJBIA), Chair of the CREW (Commercial Real Estate Women of) New Jersey Marketing &amp; Social Media Committee, and Co-Chair of the NJBIA Women’s Leadership Team for the Women’s Business Council. As a graduate of Rutgers, The State University of New Jersey, and the New Jersey Institute of Technology (NJIT), she focused on computer science and mathematics. </a:t>
            </a:r>
            <a:r>
              <a:rPr lang="en-US" sz="1600" dirty="0" err="1">
                <a:latin typeface="Palatino Linotype" panose="02040502050505030304" pitchFamily="18" charset="0"/>
              </a:rPr>
              <a:t>Birdia</a:t>
            </a:r>
            <a:r>
              <a:rPr lang="en-US" sz="1600" dirty="0">
                <a:latin typeface="Palatino Linotype" panose="02040502050505030304" pitchFamily="18" charset="0"/>
              </a:rPr>
              <a:t> is also a graduate of the Women Unlimited TEAM program, acquired a Masters Certificate in IT Project Management from Villanova University, and is a National Commercial Real Estate Advisor and Commercial Real Estate Investment Planning Specialist.</a:t>
            </a:r>
          </a:p>
          <a:p>
            <a:pPr marL="0" indent="0">
              <a:buNone/>
            </a:pPr>
            <a:endParaRPr lang="en-US" sz="1600" dirty="0">
              <a:latin typeface="Palatino Linotype" panose="02040502050505030304" pitchFamily="18" charset="0"/>
            </a:endParaRPr>
          </a:p>
        </p:txBody>
      </p:sp>
      <p:sp>
        <p:nvSpPr>
          <p:cNvPr id="9" name="Text Placeholder 6">
            <a:extLst>
              <a:ext uri="{FF2B5EF4-FFF2-40B4-BE49-F238E27FC236}">
                <a16:creationId xmlns:a16="http://schemas.microsoft.com/office/drawing/2014/main" id="{29E1E2C7-FFF9-06A8-3064-D0CE98E9596D}"/>
              </a:ext>
            </a:extLst>
          </p:cNvPr>
          <p:cNvSpPr txBox="1">
            <a:spLocks noGrp="1"/>
          </p:cNvSpPr>
          <p:nvPr>
            <p:ph type="body" idx="4294967295"/>
          </p:nvPr>
        </p:nvSpPr>
        <p:spPr>
          <a:xfrm>
            <a:off x="-40108" y="4290007"/>
            <a:ext cx="3478464" cy="1384731"/>
          </a:xfrm>
        </p:spPr>
        <p:txBody>
          <a:bodyPr anchor="ctr" anchorCtr="1">
            <a:noAutofit/>
          </a:bodyPr>
          <a:lstStyle/>
          <a:p>
            <a:pPr marL="0" indent="0" algn="ctr">
              <a:buNone/>
            </a:pPr>
            <a:r>
              <a:rPr lang="en-US" sz="2000" dirty="0" err="1">
                <a:latin typeface="Palatino Linotype" panose="02040502050505030304" pitchFamily="18" charset="0"/>
              </a:rPr>
              <a:t>Birdia</a:t>
            </a:r>
            <a:r>
              <a:rPr lang="en-US" sz="2000" dirty="0">
                <a:latin typeface="Palatino Linotype" panose="02040502050505030304" pitchFamily="18" charset="0"/>
              </a:rPr>
              <a:t> Chambers</a:t>
            </a:r>
          </a:p>
          <a:p>
            <a:pPr marL="0" indent="0" algn="ctr">
              <a:buNone/>
            </a:pPr>
            <a:r>
              <a:rPr lang="en-US" sz="1600" dirty="0">
                <a:latin typeface="Palatino Linotype" panose="02040502050505030304" pitchFamily="18" charset="0"/>
              </a:rPr>
              <a:t>Founder &amp; CEO</a:t>
            </a:r>
          </a:p>
          <a:p>
            <a:pPr marL="0" indent="0" algn="ctr">
              <a:buNone/>
            </a:pPr>
            <a:r>
              <a:rPr lang="en-US" sz="1600" dirty="0">
                <a:latin typeface="Palatino Linotype" panose="02040502050505030304" pitchFamily="18" charset="0"/>
              </a:rPr>
              <a:t>Epic Transformation</a:t>
            </a:r>
          </a:p>
        </p:txBody>
      </p:sp>
      <p:pic>
        <p:nvPicPr>
          <p:cNvPr id="5" name="Picture 4" descr="A person in a purple suit&#10;&#10;Description automatically generated">
            <a:extLst>
              <a:ext uri="{FF2B5EF4-FFF2-40B4-BE49-F238E27FC236}">
                <a16:creationId xmlns:a16="http://schemas.microsoft.com/office/drawing/2014/main" id="{7D81E4C9-EF60-F453-4525-B121AD8B2C04}"/>
              </a:ext>
            </a:extLst>
          </p:cNvPr>
          <p:cNvPicPr>
            <a:picLocks noChangeAspect="1"/>
          </p:cNvPicPr>
          <p:nvPr/>
        </p:nvPicPr>
        <p:blipFill>
          <a:blip r:embed="rId2"/>
          <a:stretch>
            <a:fillRect/>
          </a:stretch>
        </p:blipFill>
        <p:spPr>
          <a:xfrm>
            <a:off x="555035" y="842956"/>
            <a:ext cx="2288178" cy="3436937"/>
          </a:xfrm>
          <a:prstGeom prst="rect">
            <a:avLst/>
          </a:prstGeom>
        </p:spPr>
      </p:pic>
    </p:spTree>
    <p:extLst>
      <p:ext uri="{BB962C8B-B14F-4D97-AF65-F5344CB8AC3E}">
        <p14:creationId xmlns:p14="http://schemas.microsoft.com/office/powerpoint/2010/main" val="6083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1376</TotalTime>
  <Words>6851</Words>
  <Application>Microsoft Macintosh PowerPoint</Application>
  <PresentationFormat>Widescreen</PresentationFormat>
  <Paragraphs>239</Paragraphs>
  <Slides>42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Aptos</vt:lpstr>
      <vt:lpstr>Aptos Display</vt:lpstr>
      <vt:lpstr>Arial</vt:lpstr>
      <vt:lpstr>Girl Scout Display Light</vt:lpstr>
      <vt:lpstr>Palatino Linotype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 Walsh</dc:creator>
  <cp:lastModifiedBy>Catalina Walsh</cp:lastModifiedBy>
  <cp:revision>50</cp:revision>
  <dcterms:created xsi:type="dcterms:W3CDTF">2024-11-13T16:41:26Z</dcterms:created>
  <dcterms:modified xsi:type="dcterms:W3CDTF">2024-11-15T17:27:16Z</dcterms:modified>
</cp:coreProperties>
</file>